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70" r:id="rId2"/>
    <p:sldId id="282" r:id="rId3"/>
    <p:sldId id="283" r:id="rId4"/>
    <p:sldId id="258" r:id="rId5"/>
    <p:sldId id="284" r:id="rId6"/>
    <p:sldId id="285" r:id="rId7"/>
    <p:sldId id="286" r:id="rId8"/>
    <p:sldId id="287" r:id="rId9"/>
    <p:sldId id="264" r:id="rId10"/>
    <p:sldId id="278" r:id="rId11"/>
    <p:sldId id="265" r:id="rId12"/>
    <p:sldId id="266" r:id="rId13"/>
    <p:sldId id="267" r:id="rId14"/>
    <p:sldId id="268" r:id="rId15"/>
    <p:sldId id="269" r:id="rId16"/>
    <p:sldId id="257" r:id="rId17"/>
    <p:sldId id="259" r:id="rId18"/>
    <p:sldId id="263" r:id="rId19"/>
    <p:sldId id="260" r:id="rId20"/>
    <p:sldId id="261" r:id="rId21"/>
    <p:sldId id="262" r:id="rId22"/>
    <p:sldId id="288" r:id="rId23"/>
    <p:sldId id="276" r:id="rId24"/>
    <p:sldId id="289" r:id="rId2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ADA6E5-0428-4EF5-9104-A9A3791713AC}" v="15" dt="2024-03-21T16:40:34.0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7EAED"/>
          </a:solidFill>
        </a:fill>
      </a:tcStyle>
    </a:wholeTbl>
    <a:band1H>
      <a:tcStyle>
        <a:tcBdr/>
        <a:fill>
          <a:solidFill>
            <a:srgbClr val="CCD2D8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CD2D8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156082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156082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156082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15608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min Sadr" userId="eeaf577e07d779d0" providerId="LiveId" clId="{3DADA6E5-0428-4EF5-9104-A9A3791713AC}"/>
    <pc:docChg chg="addSld delSld modSld">
      <pc:chgData name="Ramin Sadr" userId="eeaf577e07d779d0" providerId="LiveId" clId="{3DADA6E5-0428-4EF5-9104-A9A3791713AC}" dt="2024-03-21T16:40:34.083" v="95"/>
      <pc:docMkLst>
        <pc:docMk/>
      </pc:docMkLst>
      <pc:sldChg chg="del">
        <pc:chgData name="Ramin Sadr" userId="eeaf577e07d779d0" providerId="LiveId" clId="{3DADA6E5-0428-4EF5-9104-A9A3791713AC}" dt="2024-03-21T16:25:06.069" v="0" actId="47"/>
        <pc:sldMkLst>
          <pc:docMk/>
          <pc:sldMk cId="0" sldId="257"/>
        </pc:sldMkLst>
      </pc:sldChg>
      <pc:sldChg chg="add">
        <pc:chgData name="Ramin Sadr" userId="eeaf577e07d779d0" providerId="LiveId" clId="{3DADA6E5-0428-4EF5-9104-A9A3791713AC}" dt="2024-03-21T16:25:42.725" v="6"/>
        <pc:sldMkLst>
          <pc:docMk/>
          <pc:sldMk cId="1023927798" sldId="257"/>
        </pc:sldMkLst>
      </pc:sldChg>
      <pc:sldChg chg="del">
        <pc:chgData name="Ramin Sadr" userId="eeaf577e07d779d0" providerId="LiveId" clId="{3DADA6E5-0428-4EF5-9104-A9A3791713AC}" dt="2024-03-21T16:25:25.615" v="2" actId="47"/>
        <pc:sldMkLst>
          <pc:docMk/>
          <pc:sldMk cId="0" sldId="259"/>
        </pc:sldMkLst>
      </pc:sldChg>
      <pc:sldChg chg="add">
        <pc:chgData name="Ramin Sadr" userId="eeaf577e07d779d0" providerId="LiveId" clId="{3DADA6E5-0428-4EF5-9104-A9A3791713AC}" dt="2024-03-21T16:25:46.127" v="7"/>
        <pc:sldMkLst>
          <pc:docMk/>
          <pc:sldMk cId="1575452715" sldId="259"/>
        </pc:sldMkLst>
      </pc:sldChg>
      <pc:sldChg chg="del">
        <pc:chgData name="Ramin Sadr" userId="eeaf577e07d779d0" providerId="LiveId" clId="{3DADA6E5-0428-4EF5-9104-A9A3791713AC}" dt="2024-03-21T16:25:31.253" v="3" actId="47"/>
        <pc:sldMkLst>
          <pc:docMk/>
          <pc:sldMk cId="0" sldId="260"/>
        </pc:sldMkLst>
      </pc:sldChg>
      <pc:sldChg chg="add">
        <pc:chgData name="Ramin Sadr" userId="eeaf577e07d779d0" providerId="LiveId" clId="{3DADA6E5-0428-4EF5-9104-A9A3791713AC}" dt="2024-03-21T16:25:50.134" v="9"/>
        <pc:sldMkLst>
          <pc:docMk/>
          <pc:sldMk cId="3429538354" sldId="260"/>
        </pc:sldMkLst>
      </pc:sldChg>
      <pc:sldChg chg="del">
        <pc:chgData name="Ramin Sadr" userId="eeaf577e07d779d0" providerId="LiveId" clId="{3DADA6E5-0428-4EF5-9104-A9A3791713AC}" dt="2024-03-21T16:25:33.273" v="4" actId="47"/>
        <pc:sldMkLst>
          <pc:docMk/>
          <pc:sldMk cId="0" sldId="261"/>
        </pc:sldMkLst>
      </pc:sldChg>
      <pc:sldChg chg="add">
        <pc:chgData name="Ramin Sadr" userId="eeaf577e07d779d0" providerId="LiveId" clId="{3DADA6E5-0428-4EF5-9104-A9A3791713AC}" dt="2024-03-21T16:25:51.813" v="10"/>
        <pc:sldMkLst>
          <pc:docMk/>
          <pc:sldMk cId="2154346086" sldId="261"/>
        </pc:sldMkLst>
      </pc:sldChg>
      <pc:sldChg chg="del">
        <pc:chgData name="Ramin Sadr" userId="eeaf577e07d779d0" providerId="LiveId" clId="{3DADA6E5-0428-4EF5-9104-A9A3791713AC}" dt="2024-03-21T16:25:35.643" v="5" actId="47"/>
        <pc:sldMkLst>
          <pc:docMk/>
          <pc:sldMk cId="0" sldId="262"/>
        </pc:sldMkLst>
      </pc:sldChg>
      <pc:sldChg chg="add">
        <pc:chgData name="Ramin Sadr" userId="eeaf577e07d779d0" providerId="LiveId" clId="{3DADA6E5-0428-4EF5-9104-A9A3791713AC}" dt="2024-03-21T16:25:54.034" v="11"/>
        <pc:sldMkLst>
          <pc:docMk/>
          <pc:sldMk cId="982400967" sldId="262"/>
        </pc:sldMkLst>
      </pc:sldChg>
      <pc:sldChg chg="del">
        <pc:chgData name="Ramin Sadr" userId="eeaf577e07d779d0" providerId="LiveId" clId="{3DADA6E5-0428-4EF5-9104-A9A3791713AC}" dt="2024-03-21T16:25:10.823" v="1" actId="47"/>
        <pc:sldMkLst>
          <pc:docMk/>
          <pc:sldMk cId="0" sldId="263"/>
        </pc:sldMkLst>
      </pc:sldChg>
      <pc:sldChg chg="add setBg modAnim">
        <pc:chgData name="Ramin Sadr" userId="eeaf577e07d779d0" providerId="LiveId" clId="{3DADA6E5-0428-4EF5-9104-A9A3791713AC}" dt="2024-03-21T16:40:34.083" v="95"/>
        <pc:sldMkLst>
          <pc:docMk/>
          <pc:sldMk cId="448071332" sldId="263"/>
        </pc:sldMkLst>
      </pc:sldChg>
      <pc:sldChg chg="modSp mod">
        <pc:chgData name="Ramin Sadr" userId="eeaf577e07d779d0" providerId="LiveId" clId="{3DADA6E5-0428-4EF5-9104-A9A3791713AC}" dt="2024-03-21T16:35:24.753" v="86" actId="1036"/>
        <pc:sldMkLst>
          <pc:docMk/>
          <pc:sldMk cId="0" sldId="266"/>
        </pc:sldMkLst>
        <pc:graphicFrameChg chg="mod">
          <ac:chgData name="Ramin Sadr" userId="eeaf577e07d779d0" providerId="LiveId" clId="{3DADA6E5-0428-4EF5-9104-A9A3791713AC}" dt="2024-03-21T16:35:24.753" v="86" actId="1036"/>
          <ac:graphicFrameMkLst>
            <pc:docMk/>
            <pc:sldMk cId="0" sldId="266"/>
            <ac:graphicFrameMk id="2" creationId="{E256B4CA-B82C-6A04-6AC4-CD34BCBE8C5A}"/>
          </ac:graphicFrameMkLst>
        </pc:graphicFrameChg>
      </pc:sldChg>
      <pc:sldChg chg="modSp mod">
        <pc:chgData name="Ramin Sadr" userId="eeaf577e07d779d0" providerId="LiveId" clId="{3DADA6E5-0428-4EF5-9104-A9A3791713AC}" dt="2024-03-21T16:35:02.273" v="66" actId="1035"/>
        <pc:sldMkLst>
          <pc:docMk/>
          <pc:sldMk cId="0" sldId="268"/>
        </pc:sldMkLst>
        <pc:picChg chg="mod">
          <ac:chgData name="Ramin Sadr" userId="eeaf577e07d779d0" providerId="LiveId" clId="{3DADA6E5-0428-4EF5-9104-A9A3791713AC}" dt="2024-03-21T16:35:02.273" v="66" actId="1035"/>
          <ac:picMkLst>
            <pc:docMk/>
            <pc:sldMk cId="0" sldId="268"/>
            <ac:picMk id="8" creationId="{AD3697F5-FE1A-287E-897D-BC24A886D8D0}"/>
          </ac:picMkLst>
        </pc:picChg>
      </pc:sldChg>
      <pc:sldChg chg="modSp mod">
        <pc:chgData name="Ramin Sadr" userId="eeaf577e07d779d0" providerId="LiveId" clId="{3DADA6E5-0428-4EF5-9104-A9A3791713AC}" dt="2024-03-21T16:33:43.453" v="63" actId="1036"/>
        <pc:sldMkLst>
          <pc:docMk/>
          <pc:sldMk cId="1524978106" sldId="270"/>
        </pc:sldMkLst>
        <pc:spChg chg="mod">
          <ac:chgData name="Ramin Sadr" userId="eeaf577e07d779d0" providerId="LiveId" clId="{3DADA6E5-0428-4EF5-9104-A9A3791713AC}" dt="2024-03-21T16:33:43.453" v="63" actId="1036"/>
          <ac:spMkLst>
            <pc:docMk/>
            <pc:sldMk cId="1524978106" sldId="270"/>
            <ac:spMk id="2" creationId="{E7FB9279-54D0-C4D7-7AB4-4A47C7A060A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6E7A03E-B93C-DD5F-1648-AA9A172387F3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DE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defRPr>
            </a:lvl1pPr>
          </a:lstStyle>
          <a:p>
            <a:pPr lvl="0"/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9D81E5-8E1C-9940-DBA3-DBD712D03ACA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DE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defRPr>
            </a:lvl1pPr>
          </a:lstStyle>
          <a:p>
            <a:pPr lvl="0"/>
            <a:fld id="{DC1EF293-8914-4568-B02C-31298A471A57}" type="datetime1">
              <a:rPr lang="en-DE"/>
              <a:pPr lvl="0"/>
              <a:t>21/03/2024</a:t>
            </a:fld>
            <a:endParaRPr lang="en-DE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DDE2A19-0C3B-27E3-7BEB-5CC393CEEC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C0EEA77-475C-41AF-53A0-D7AFE1BBA074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2F2B8C-C6EF-B9D8-CB06-2501D1ABEBF3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DE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defRPr>
            </a:lvl1pPr>
          </a:lstStyle>
          <a:p>
            <a:pPr lvl="0"/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99FE01-F37F-2F1B-1B16-D2859F64AA5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DE" sz="12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defRPr>
            </a:lvl1pPr>
          </a:lstStyle>
          <a:p>
            <a:pPr lvl="0"/>
            <a:fld id="{55B5CE57-F47F-4909-8882-89B5E38E0CEE}" type="slidenum"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30168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Aptos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Aptos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Aptos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Aptos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Apto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527894-BD03-B34B-82EC-2AF8973C46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40251F-6263-6874-D6CB-BC0354E4C67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E02B08-C6FD-A055-1164-805CBF18A708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6C17FAE-680E-4DAF-A31A-172641F1F6A0}" type="slidenum">
              <a:t>13</a:t>
            </a:fld>
            <a:endParaRPr lang="en-DE" sz="12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9564-5F80-C167-880F-03B85098047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41D4D7-9F12-7951-58F7-EF7989D194E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769E2-89E9-1C85-B1C7-2C27A49952D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9768B5E-14CE-4826-A2B3-7C2D86C30F44}" type="datetime1">
              <a:rPr lang="de-DE"/>
              <a:pPr lvl="0"/>
              <a:t>21.03.2024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94B96-87B1-EE0F-A7F2-4E69ECE5536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AF8E7-8B5F-9FE8-E51E-BC9E01AC6BE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596BA3B-CCF4-460C-9DB6-BF2A2E2B5D54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6046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3FC0D-895B-124D-0D15-63728F672EC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E4966B-F200-C594-3488-DF5F5DE4166E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8AED2-CF77-A984-F941-B91C078196C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43A52BB-EABE-4E12-A886-5D1E4FEDBF4C}" type="datetime1">
              <a:rPr lang="de-DE"/>
              <a:pPr lvl="0"/>
              <a:t>21.03.2024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E6F8C-787B-4BCF-1589-C0CD755A464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FF5BB-D433-1E08-FE5E-BF5EB4E518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5B5A3A-A621-4357-AE4A-7E73AA3729E9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5977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7130E0-4FBB-D88D-FF03-FF92A4336160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B9C9A9-52AF-1D7B-53A9-B6F99DD1AFB8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131DF-D0F9-D570-39A6-343A383BBBB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81A1CB4-056D-492B-890A-0044D306D964}" type="datetime1">
              <a:rPr lang="de-DE"/>
              <a:pPr lvl="0"/>
              <a:t>21.03.2024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BF3DF-F32B-CE0D-86F4-6B7E1089497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75A5E-B373-6866-FFDE-F35A2A166B4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B8202CB-C85E-4D8D-A34C-DD4AB5309E91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6469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82A65-7DCD-72D3-5CEB-D69755C31CC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1EC70-3A33-442E-2888-FE93AA881EE1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F60B09-EF3C-FDDE-664D-8B57981EE7B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063999D-9141-4C22-845E-64635C3915EA}" type="datetime1">
              <a:rPr lang="de-DE"/>
              <a:pPr lvl="0"/>
              <a:t>21.03.2024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BE987-18AD-EF31-A1B2-1461E62C797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7DB62-EC98-6CC1-F816-8B3AFA647C1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4CF4721-C156-4C6D-87AD-554018CD35CE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791002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FFAF9-E2A4-8EA4-E00C-7B29AA8A8C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C8F9CB-7BA2-30DF-2B7F-8058F4DB19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76767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823EE-2B42-A0FB-98D8-300A750BA0B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D2EACA3-B91E-44B9-9FBC-D2F07B1443F2}" type="datetime1">
              <a:rPr lang="de-DE"/>
              <a:pPr lvl="0"/>
              <a:t>21.03.2024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907FA-9951-62DA-4387-BFBBAC67910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F4488-F759-A7A5-8630-389BBB5E569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26EAA78-F051-4C3F-B08A-21700DBDD06B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043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34F42-4152-E1D1-5453-838B3D0D84D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0C37E-3C54-0056-D76B-CD3147E389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C62983-9DB1-9D55-4F79-AC3E107F5E24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05E5E0-F98C-D053-8B86-437250F6C2A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39FCA20-814D-4B45-8348-121154C0F2C2}" type="datetime1">
              <a:rPr lang="de-DE"/>
              <a:pPr lvl="0"/>
              <a:t>21.03.2024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7B1513-C012-99BF-34B4-8D762D5D282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8DBDA6-1AAA-74BB-BAC9-E7FE8202089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CBEACCA-6C66-4617-AF05-041CF83536F7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9688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05677-ADF9-DC54-B523-61A0EDA565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4D79B-6A6E-47EC-2717-99BD133473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BE9EC-7AEF-C151-48F5-1EB9A8774C99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3F7324-D2D6-CFE2-1A40-70A7584CCAB5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5650D8-4BFF-4F05-3364-4782023CFDE5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F86566-915C-9265-3BF2-3D7E3341A1F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C671342-E834-4569-B810-E9AC0FFADE59}" type="datetime1">
              <a:rPr lang="de-DE"/>
              <a:pPr lvl="0"/>
              <a:t>21.03.2024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145C96-C544-1C74-A14B-1571C76F28B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5E116F-C95A-7D24-C183-319B148288E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19E03BE-5F67-4179-8133-F00B4AA79E51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6562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3FFD7-0E04-D3B4-7491-921F480DA93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D08E3D-9246-C4B7-A54E-729B2BD6715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145CF3B-3E9F-4390-9D50-A55056968317}" type="datetime1">
              <a:rPr lang="de-DE"/>
              <a:pPr lvl="0"/>
              <a:t>21.03.2024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3C08AF-B8A1-E7CA-AB55-CF95C2314D3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5887F8-7F68-AA8B-0DAA-BE9A9B8A656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495DA1A-E7D8-4044-A3C2-9B5B7070FE68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0412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DF6951-B22E-B903-033C-DBA00F54322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B188F5C-DA76-41A1-ABFC-BF89E72E9564}" type="datetime1">
              <a:rPr lang="de-DE"/>
              <a:pPr lvl="0"/>
              <a:t>21.03.2024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36E5FC-F0F6-CBD3-A81A-3759D47E532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41B20-7AEA-9B15-D74D-025EBD2EBFF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AB38900-F485-4027-ABF3-BCC9E4BC64A2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1663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5D983-1BBA-05E2-C491-5E130156E5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CEE8F-21B4-C060-745A-96D0EA4D25C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C22D16-4B4F-871E-7BC8-857C49F075E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77AB9C-C331-26FD-D663-E5DF749DA68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419642E-FDB6-4EDA-8B54-CBF0187A9170}" type="datetime1">
              <a:rPr lang="de-DE"/>
              <a:pPr lvl="0"/>
              <a:t>21.03.2024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41586C-3ACA-D71A-AEC7-E89BC7E164D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132090-C8CC-6E6B-85EA-C04A3FF0FA2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11F818B-A547-4E25-A2CE-346738CB9D9B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0552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A5E50-1675-AF90-A2B2-11FB16FBF8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2324DD-7A9E-8FA3-F3F7-0B1BCCA90AB6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de-DE" sz="3200"/>
            </a:lvl1pPr>
          </a:lstStyle>
          <a:p>
            <a:pPr lvl="0"/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8E9BCD-906A-9283-CB87-0EAFE62DB85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95A37-397C-A23F-6F72-E66118C3B39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C581C15-ADFB-415D-A6E8-9A43DDEE800C}" type="datetime1">
              <a:rPr lang="de-DE"/>
              <a:pPr lvl="0"/>
              <a:t>21.03.2024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B5CF2B-CADC-8750-0578-F819A1E4DEA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F20D29-FAE6-DA16-6DCB-4D4B82C63EB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DCA9166-2B2B-4EAC-8128-A4EDA8B2FB66}" type="slidenum"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872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1F720E-F5A0-ECD3-D564-33180D05EE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8570F-5FDC-BC7D-E976-E757123F36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4B5DB-0D93-A47E-9A7E-1CAA97C49381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767676"/>
                </a:solidFill>
                <a:uFillTx/>
                <a:latin typeface="Aptos"/>
              </a:defRPr>
            </a:lvl1pPr>
          </a:lstStyle>
          <a:p>
            <a:pPr lvl="0"/>
            <a:fld id="{6ADA609A-4661-4224-91CD-86C2AE1035E0}" type="datetime1">
              <a:rPr lang="de-DE"/>
              <a:pPr lvl="0"/>
              <a:t>21.03.2024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564F0-1FA2-84A3-C876-84477D51EB46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767676"/>
                </a:solidFill>
                <a:uFillTx/>
                <a:latin typeface="Aptos"/>
              </a:defRPr>
            </a:lvl1pPr>
          </a:lstStyle>
          <a:p>
            <a:pPr lvl="0"/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F8CE7-4C30-856B-AF79-D475F506C41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767676"/>
                </a:solidFill>
                <a:uFillTx/>
                <a:latin typeface="Aptos"/>
              </a:defRPr>
            </a:lvl1pPr>
          </a:lstStyle>
          <a:p>
            <a:pPr lvl="0"/>
            <a:fld id="{9FB9E661-AD5C-4979-A397-E475119492CE}" type="slidenum"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Aptos Display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Aptos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Aptos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Aptos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Aptos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Apto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9">
            <a:extLst>
              <a:ext uri="{FF2B5EF4-FFF2-40B4-BE49-F238E27FC236}">
                <a16:creationId xmlns:a16="http://schemas.microsoft.com/office/drawing/2014/main" id="{E8325BC7-996E-921F-2F6D-2315F042526E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638540" y="639280"/>
            <a:ext cx="6858000" cy="557944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104862"/>
              </a:gs>
            </a:gsLst>
            <a:lin ang="30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4" name="Rectangle 40">
            <a:extLst>
              <a:ext uri="{FF2B5EF4-FFF2-40B4-BE49-F238E27FC236}">
                <a16:creationId xmlns:a16="http://schemas.microsoft.com/office/drawing/2014/main" id="{EB2DFE16-4790-8244-0658-D3F85E04F65E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393211" y="395203"/>
            <a:ext cx="6346210" cy="557608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156082">
                  <a:alpha val="0"/>
                </a:srgbClr>
              </a:gs>
            </a:gsLst>
            <a:lin ang="1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5" name="Rectangle 41">
            <a:extLst>
              <a:ext uri="{FF2B5EF4-FFF2-40B4-BE49-F238E27FC236}">
                <a16:creationId xmlns:a16="http://schemas.microsoft.com/office/drawing/2014/main" id="{6CB9C4EF-7B92-1622-7E0B-CD563C000E47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1528904" y="2818968"/>
            <a:ext cx="2501981" cy="5576084"/>
          </a:xfrm>
          <a:prstGeom prst="rect">
            <a:avLst/>
          </a:prstGeom>
          <a:gradFill>
            <a:gsLst>
              <a:gs pos="0">
                <a:srgbClr val="156082">
                  <a:alpha val="29000"/>
                </a:srgbClr>
              </a:gs>
              <a:gs pos="100000">
                <a:srgbClr val="000000">
                  <a:alpha val="30000"/>
                </a:srgbClr>
              </a:gs>
            </a:gsLst>
            <a:lin ang="7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6" name="Rectangle 42">
            <a:extLst>
              <a:ext uri="{FF2B5EF4-FFF2-40B4-BE49-F238E27FC236}">
                <a16:creationId xmlns:a16="http://schemas.microsoft.com/office/drawing/2014/main" id="{845C5FA8-BE30-5D27-4979-393229C4D275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425028" y="852792"/>
            <a:ext cx="6858000" cy="515241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156082">
                  <a:alpha val="11000"/>
                </a:srgbClr>
              </a:gs>
            </a:gsLst>
            <a:lin ang="7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3490555-1AB7-0968-1F7F-F54DEBD32F6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50553" y="1090247"/>
            <a:ext cx="4230096" cy="1337959"/>
          </a:xfrm>
        </p:spPr>
        <p:txBody>
          <a:bodyPr anchorCtr="0"/>
          <a:lstStyle/>
          <a:p>
            <a:pPr lvl="0"/>
            <a:r>
              <a:rPr lang="en-US" sz="4000" dirty="0">
                <a:solidFill>
                  <a:srgbClr val="FFFFFF"/>
                </a:solidFill>
              </a:rPr>
              <a:t>Production of Solar Energy in Bavaria</a:t>
            </a:r>
          </a:p>
        </p:txBody>
      </p:sp>
      <p:pic>
        <p:nvPicPr>
          <p:cNvPr id="11" name="Grafik 10" descr="Ein Bild, das Karte, Text, Atlas enthält.&#10;&#10;Automatisch generierte Beschreibung">
            <a:extLst>
              <a:ext uri="{FF2B5EF4-FFF2-40B4-BE49-F238E27FC236}">
                <a16:creationId xmlns:a16="http://schemas.microsoft.com/office/drawing/2014/main" id="{80C726EF-3A5E-8E3B-D0BA-728C3FA16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096" y="10136"/>
            <a:ext cx="7043522" cy="685247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18BC233-C103-EED0-4AD7-E62C09DD08AF}"/>
              </a:ext>
            </a:extLst>
          </p:cNvPr>
          <p:cNvSpPr txBox="1">
            <a:spLocks/>
          </p:cNvSpPr>
          <p:nvPr/>
        </p:nvSpPr>
        <p:spPr>
          <a:xfrm>
            <a:off x="427757" y="2709563"/>
            <a:ext cx="4905845" cy="338749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FB9279-54D0-C4D7-7AB4-4A47C7A060A8}"/>
              </a:ext>
            </a:extLst>
          </p:cNvPr>
          <p:cNvSpPr txBox="1"/>
          <p:nvPr/>
        </p:nvSpPr>
        <p:spPr>
          <a:xfrm>
            <a:off x="386860" y="4202187"/>
            <a:ext cx="4905845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Data Science Project Team :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pPr algn="l"/>
            <a:r>
              <a:rPr lang="en-US" dirty="0">
                <a:solidFill>
                  <a:srgbClr val="FFFFFF"/>
                </a:solidFill>
              </a:rPr>
              <a:t>1- </a:t>
            </a:r>
            <a:r>
              <a:rPr lang="en-US" b="1" i="0" dirty="0">
                <a:solidFill>
                  <a:schemeClr val="bg1"/>
                </a:solidFill>
                <a:effectLst/>
                <a:latin typeface="-apple-system"/>
              </a:rPr>
              <a:t>Ullrich Seidel</a:t>
            </a:r>
            <a:endParaRPr lang="en-US" b="1" dirty="0">
              <a:solidFill>
                <a:schemeClr val="bg1"/>
              </a:solidFill>
              <a:latin typeface="-apple-system"/>
            </a:endParaRPr>
          </a:p>
          <a:p>
            <a:r>
              <a:rPr lang="en-US" b="1" dirty="0">
                <a:solidFill>
                  <a:schemeClr val="bg1"/>
                </a:solidFill>
                <a:latin typeface="-apple-system"/>
              </a:rPr>
              <a:t>     </a:t>
            </a:r>
          </a:p>
          <a:p>
            <a:pPr algn="l"/>
            <a:r>
              <a:rPr lang="en-US" dirty="0">
                <a:solidFill>
                  <a:srgbClr val="FFFFFF"/>
                </a:solidFill>
              </a:rPr>
              <a:t>2- </a:t>
            </a:r>
            <a:r>
              <a:rPr lang="en-US" b="1" dirty="0">
                <a:solidFill>
                  <a:schemeClr val="bg1"/>
                </a:solidFill>
                <a:latin typeface="-apple-system"/>
              </a:rPr>
              <a:t>Mohammad Hussain Rajai</a:t>
            </a:r>
          </a:p>
          <a:p>
            <a:r>
              <a:rPr lang="en-US" b="1" dirty="0">
                <a:solidFill>
                  <a:schemeClr val="bg1"/>
                </a:solidFill>
                <a:latin typeface="-apple-system"/>
              </a:rPr>
              <a:t>     </a:t>
            </a:r>
          </a:p>
          <a:p>
            <a:pPr algn="l"/>
            <a:r>
              <a:rPr lang="en-US" dirty="0">
                <a:solidFill>
                  <a:srgbClr val="FFFFFF"/>
                </a:solidFill>
              </a:rPr>
              <a:t>3- </a:t>
            </a:r>
            <a:r>
              <a:rPr lang="en-US" b="1" i="0" dirty="0">
                <a:solidFill>
                  <a:schemeClr val="bg1"/>
                </a:solidFill>
                <a:effectLst/>
                <a:latin typeface="-apple-system"/>
              </a:rPr>
              <a:t>Ramin </a:t>
            </a:r>
            <a:r>
              <a:rPr lang="en-US" b="1" i="0" dirty="0" err="1">
                <a:solidFill>
                  <a:schemeClr val="bg1"/>
                </a:solidFill>
                <a:effectLst/>
                <a:latin typeface="-apple-system"/>
              </a:rPr>
              <a:t>Sadrpanah</a:t>
            </a:r>
            <a:endParaRPr lang="en-US" b="1" dirty="0">
              <a:solidFill>
                <a:schemeClr val="bg1"/>
              </a:solidFill>
              <a:latin typeface="-apple-system"/>
            </a:endParaRPr>
          </a:p>
          <a:p>
            <a:r>
              <a:rPr lang="en-US" b="1" dirty="0">
                <a:solidFill>
                  <a:schemeClr val="bg1"/>
                </a:solidFill>
                <a:latin typeface="-apple-system"/>
              </a:rPr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1524978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showing a line of blue dots&#10;&#10;Description automatically generated">
            <a:extLst>
              <a:ext uri="{FF2B5EF4-FFF2-40B4-BE49-F238E27FC236}">
                <a16:creationId xmlns:a16="http://schemas.microsoft.com/office/drawing/2014/main" id="{35E6AFAA-41D1-1AEB-E7DE-8D34D76F1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685794"/>
            <a:ext cx="9144019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396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A3663FBD-FD8C-EE6A-E468-DEF434E8E05B}"/>
              </a:ext>
            </a:extLst>
          </p:cNvPr>
          <p:cNvGraphicFramePr>
            <a:graphicFrameLocks noGrp="1"/>
          </p:cNvGraphicFramePr>
          <p:nvPr/>
        </p:nvGraphicFramePr>
        <p:xfrm>
          <a:off x="5696666" y="3520668"/>
          <a:ext cx="6197590" cy="2966752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2031997">
                  <a:extLst>
                    <a:ext uri="{9D8B030D-6E8A-4147-A177-3AD203B41FA5}">
                      <a16:colId xmlns:a16="http://schemas.microsoft.com/office/drawing/2014/main" val="4260566662"/>
                    </a:ext>
                  </a:extLst>
                </a:gridCol>
                <a:gridCol w="1176595">
                  <a:extLst>
                    <a:ext uri="{9D8B030D-6E8A-4147-A177-3AD203B41FA5}">
                      <a16:colId xmlns:a16="http://schemas.microsoft.com/office/drawing/2014/main" val="1178189191"/>
                    </a:ext>
                  </a:extLst>
                </a:gridCol>
                <a:gridCol w="1219196">
                  <a:extLst>
                    <a:ext uri="{9D8B030D-6E8A-4147-A177-3AD203B41FA5}">
                      <a16:colId xmlns:a16="http://schemas.microsoft.com/office/drawing/2014/main" val="4033341347"/>
                    </a:ext>
                  </a:extLst>
                </a:gridCol>
                <a:gridCol w="1769802">
                  <a:extLst>
                    <a:ext uri="{9D8B030D-6E8A-4147-A177-3AD203B41FA5}">
                      <a16:colId xmlns:a16="http://schemas.microsoft.com/office/drawing/2014/main" val="3093689138"/>
                    </a:ext>
                  </a:extLst>
                </a:gridCol>
              </a:tblGrid>
              <a:tr h="370844">
                <a:tc gridSpan="4">
                  <a:txBody>
                    <a:bodyPr/>
                    <a:lstStyle/>
                    <a:p>
                      <a:pPr marL="0" lvl="0" algn="ctr" defTabSz="914400" rtl="0" hangingPunct="1"/>
                      <a:r>
                        <a:rPr lang="en-US" sz="1800" b="1" kern="1200">
                          <a:solidFill>
                            <a:srgbClr val="FFFFFF"/>
                          </a:solidFill>
                          <a:latin typeface="Aptos"/>
                        </a:rPr>
                        <a:t>W/O PCA Step</a:t>
                      </a:r>
                      <a:endParaRPr lang="en-DE" sz="1800" b="1" kern="1200">
                        <a:solidFill>
                          <a:srgbClr val="FFFFFF"/>
                        </a:solidFill>
                        <a:latin typeface="Apto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549988"/>
                  </a:ext>
                </a:extLst>
              </a:tr>
              <a:tr h="370844">
                <a:tc>
                  <a:txBody>
                    <a:bodyPr/>
                    <a:lstStyle/>
                    <a:p>
                      <a:pPr marL="0" lvl="0" algn="ctr" defTabSz="914400" rtl="0" hangingPunct="1"/>
                      <a:r>
                        <a:rPr lang="en-US" sz="1800" b="1" kern="1200">
                          <a:solidFill>
                            <a:srgbClr val="FFFFFF"/>
                          </a:solidFill>
                          <a:latin typeface="Aptos"/>
                        </a:rPr>
                        <a:t>Model</a:t>
                      </a:r>
                      <a:endParaRPr lang="en-DE" sz="1800" b="1" kern="1200">
                        <a:solidFill>
                          <a:srgbClr val="FFFFFF"/>
                        </a:solidFill>
                        <a:latin typeface="Aptos"/>
                      </a:endParaRPr>
                    </a:p>
                  </a:txBody>
                  <a:tcP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hangingPunct="1"/>
                      <a:r>
                        <a:rPr lang="en-US" sz="1800" b="1" kern="1200">
                          <a:solidFill>
                            <a:srgbClr val="FFFFFF"/>
                          </a:solidFill>
                          <a:latin typeface="Aptos"/>
                        </a:rPr>
                        <a:t>R2 score</a:t>
                      </a:r>
                      <a:endParaRPr lang="en-DE" sz="1800" b="1" kern="1200">
                        <a:solidFill>
                          <a:srgbClr val="FFFFFF"/>
                        </a:solidFill>
                        <a:latin typeface="Aptos"/>
                      </a:endParaRPr>
                    </a:p>
                  </a:txBody>
                  <a:tcP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hangingPunct="1"/>
                      <a:r>
                        <a:rPr lang="en-US" sz="1800" b="1" kern="1200">
                          <a:solidFill>
                            <a:srgbClr val="FFFFFF"/>
                          </a:solidFill>
                          <a:latin typeface="Aptos"/>
                        </a:rPr>
                        <a:t>MAE</a:t>
                      </a:r>
                      <a:endParaRPr lang="en-DE" sz="1800" b="1" kern="1200">
                        <a:solidFill>
                          <a:srgbClr val="FFFFFF"/>
                        </a:solidFill>
                        <a:latin typeface="Aptos"/>
                      </a:endParaRPr>
                    </a:p>
                  </a:txBody>
                  <a:tcP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hangingPunct="1"/>
                      <a:r>
                        <a:rPr lang="en-US" sz="1800" b="1" kern="1200">
                          <a:solidFill>
                            <a:srgbClr val="FFFFFF"/>
                          </a:solidFill>
                          <a:latin typeface="Aptos"/>
                        </a:rPr>
                        <a:t>MSE</a:t>
                      </a:r>
                      <a:endParaRPr lang="en-DE" sz="1800" b="1" kern="1200">
                        <a:solidFill>
                          <a:srgbClr val="FFFFFF"/>
                        </a:solidFill>
                        <a:latin typeface="Aptos"/>
                      </a:endParaRPr>
                    </a:p>
                  </a:txBody>
                  <a:tcP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431424"/>
                  </a:ext>
                </a:extLst>
              </a:tr>
              <a:tr h="370844"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KNN Regression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0,959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DE"/>
                        <a:t>10</a:t>
                      </a:r>
                      <a:r>
                        <a:rPr lang="en-US"/>
                        <a:t>.</a:t>
                      </a:r>
                      <a:r>
                        <a:rPr lang="en-DE"/>
                        <a:t>781</a:t>
                      </a:r>
                      <a:r>
                        <a:rPr lang="en-US"/>
                        <a:t>,</a:t>
                      </a:r>
                      <a:r>
                        <a:rPr lang="en-DE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DE"/>
                        <a:t>224</a:t>
                      </a:r>
                      <a:r>
                        <a:rPr lang="en-US"/>
                        <a:t>.</a:t>
                      </a:r>
                      <a:r>
                        <a:rPr lang="en-DE"/>
                        <a:t>022</a:t>
                      </a:r>
                      <a:r>
                        <a:rPr lang="en-US"/>
                        <a:t>.</a:t>
                      </a:r>
                      <a:r>
                        <a:rPr lang="en-DE"/>
                        <a:t>258</a:t>
                      </a:r>
                      <a:r>
                        <a:rPr lang="en-US"/>
                        <a:t>,</a:t>
                      </a:r>
                      <a:r>
                        <a:rPr lang="en-DE"/>
                        <a:t>5</a:t>
                      </a:r>
                      <a:r>
                        <a:rPr lang="en-US"/>
                        <a:t>4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196689"/>
                  </a:ext>
                </a:extLst>
              </a:tr>
              <a:tr h="370844"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Lasso Regression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DE"/>
                        <a:t>0</a:t>
                      </a:r>
                      <a:r>
                        <a:rPr lang="en-US"/>
                        <a:t>,</a:t>
                      </a:r>
                      <a:r>
                        <a:rPr lang="en-DE"/>
                        <a:t>9</a:t>
                      </a:r>
                      <a:r>
                        <a:rPr lang="en-US"/>
                        <a:t>46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DE"/>
                        <a:t>12</a:t>
                      </a:r>
                      <a:r>
                        <a:rPr lang="en-US"/>
                        <a:t>.</a:t>
                      </a:r>
                      <a:r>
                        <a:rPr lang="en-DE"/>
                        <a:t>779</a:t>
                      </a:r>
                      <a:r>
                        <a:rPr lang="en-US"/>
                        <a:t>,</a:t>
                      </a:r>
                      <a:r>
                        <a:rPr lang="en-DE"/>
                        <a:t>0</a:t>
                      </a:r>
                      <a:r>
                        <a:rPr lang="en-US"/>
                        <a:t>6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DE"/>
                        <a:t>297</a:t>
                      </a:r>
                      <a:r>
                        <a:rPr lang="en-US"/>
                        <a:t>.</a:t>
                      </a:r>
                      <a:r>
                        <a:rPr lang="en-DE"/>
                        <a:t>446</a:t>
                      </a:r>
                      <a:r>
                        <a:rPr lang="en-US"/>
                        <a:t>.</a:t>
                      </a:r>
                      <a:r>
                        <a:rPr lang="en-DE"/>
                        <a:t>069</a:t>
                      </a:r>
                      <a:r>
                        <a:rPr lang="en-US"/>
                        <a:t>,</a:t>
                      </a:r>
                      <a:r>
                        <a:rPr lang="en-DE"/>
                        <a:t>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720798"/>
                  </a:ext>
                </a:extLst>
              </a:tr>
              <a:tr h="370844"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Linear Regression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0,946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12.794,24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DE"/>
                        <a:t>296</a:t>
                      </a:r>
                      <a:r>
                        <a:rPr lang="en-US"/>
                        <a:t>.</a:t>
                      </a:r>
                      <a:r>
                        <a:rPr lang="en-DE"/>
                        <a:t>086</a:t>
                      </a:r>
                      <a:r>
                        <a:rPr lang="en-US"/>
                        <a:t>.</a:t>
                      </a:r>
                      <a:r>
                        <a:rPr lang="en-DE"/>
                        <a:t>064</a:t>
                      </a:r>
                      <a:r>
                        <a:rPr lang="en-US"/>
                        <a:t>,</a:t>
                      </a:r>
                      <a:r>
                        <a:rPr lang="en-DE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888898"/>
                  </a:ext>
                </a:extLst>
              </a:tr>
              <a:tr h="370844"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Ridge Regression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0,945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DE"/>
                        <a:t>12</a:t>
                      </a:r>
                      <a:r>
                        <a:rPr lang="en-US"/>
                        <a:t>.</a:t>
                      </a:r>
                      <a:r>
                        <a:rPr lang="en-DE"/>
                        <a:t>770</a:t>
                      </a:r>
                      <a:r>
                        <a:rPr lang="en-US"/>
                        <a:t>,</a:t>
                      </a:r>
                      <a:r>
                        <a:rPr lang="en-DE"/>
                        <a:t>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DE"/>
                        <a:t>299</a:t>
                      </a:r>
                      <a:r>
                        <a:rPr lang="en-US"/>
                        <a:t>.</a:t>
                      </a:r>
                      <a:r>
                        <a:rPr lang="en-DE"/>
                        <a:t>820</a:t>
                      </a:r>
                      <a:r>
                        <a:rPr lang="en-US"/>
                        <a:t>.</a:t>
                      </a:r>
                      <a:r>
                        <a:rPr lang="en-DE"/>
                        <a:t>066</a:t>
                      </a:r>
                      <a:r>
                        <a:rPr lang="en-US"/>
                        <a:t>,</a:t>
                      </a:r>
                      <a:r>
                        <a:rPr lang="en-DE"/>
                        <a:t>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889704"/>
                  </a:ext>
                </a:extLst>
              </a:tr>
              <a:tr h="370844"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DT Regression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0,938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DE"/>
                        <a:t>13</a:t>
                      </a:r>
                      <a:r>
                        <a:rPr lang="en-US"/>
                        <a:t>.</a:t>
                      </a:r>
                      <a:r>
                        <a:rPr lang="en-DE"/>
                        <a:t>261</a:t>
                      </a:r>
                      <a:r>
                        <a:rPr lang="en-US"/>
                        <a:t>,</a:t>
                      </a:r>
                      <a:r>
                        <a:rPr lang="en-DE"/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DE"/>
                        <a:t>336</a:t>
                      </a:r>
                      <a:r>
                        <a:rPr lang="en-US"/>
                        <a:t>.</a:t>
                      </a:r>
                      <a:r>
                        <a:rPr lang="en-DE"/>
                        <a:t>755</a:t>
                      </a:r>
                      <a:r>
                        <a:rPr lang="en-US"/>
                        <a:t>.</a:t>
                      </a:r>
                      <a:r>
                        <a:rPr lang="en-DE"/>
                        <a:t>168</a:t>
                      </a:r>
                      <a:r>
                        <a:rPr lang="en-US"/>
                        <a:t>,</a:t>
                      </a:r>
                      <a:r>
                        <a:rPr lang="en-DE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266132"/>
                  </a:ext>
                </a:extLst>
              </a:tr>
              <a:tr h="370844"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SVM Regression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0,924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DE"/>
                        <a:t>14</a:t>
                      </a:r>
                      <a:r>
                        <a:rPr lang="en-US"/>
                        <a:t>.</a:t>
                      </a:r>
                      <a:r>
                        <a:rPr lang="en-DE"/>
                        <a:t>557</a:t>
                      </a:r>
                      <a:r>
                        <a:rPr lang="en-US"/>
                        <a:t>,</a:t>
                      </a:r>
                      <a:r>
                        <a:rPr lang="en-DE"/>
                        <a:t>6</a:t>
                      </a:r>
                      <a:r>
                        <a:rPr lang="en-US"/>
                        <a:t>5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DE"/>
                        <a:t>411</a:t>
                      </a:r>
                      <a:r>
                        <a:rPr lang="en-US"/>
                        <a:t>.</a:t>
                      </a:r>
                      <a:r>
                        <a:rPr lang="en-DE"/>
                        <a:t>506</a:t>
                      </a:r>
                      <a:r>
                        <a:rPr lang="en-US"/>
                        <a:t>.</a:t>
                      </a:r>
                      <a:r>
                        <a:rPr lang="en-DE"/>
                        <a:t>974</a:t>
                      </a:r>
                      <a:r>
                        <a:rPr lang="en-US"/>
                        <a:t>,</a:t>
                      </a:r>
                      <a:r>
                        <a:rPr lang="en-DE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574404"/>
                  </a:ext>
                </a:extLst>
              </a:tr>
            </a:tbl>
          </a:graphicData>
        </a:graphic>
      </p:graphicFrame>
      <p:pic>
        <p:nvPicPr>
          <p:cNvPr id="3" name="Picture 6" descr="A graph with blue dots and a red line&#10;&#10;Description automatically generated">
            <a:extLst>
              <a:ext uri="{FF2B5EF4-FFF2-40B4-BE49-F238E27FC236}">
                <a16:creationId xmlns:a16="http://schemas.microsoft.com/office/drawing/2014/main" id="{5AAC387A-4608-947D-5AD3-7DD743921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68" y="132670"/>
            <a:ext cx="5222046" cy="30915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8" descr="A graph with blue dots and red lines&#10;&#10;Description automatically generated">
            <a:extLst>
              <a:ext uri="{FF2B5EF4-FFF2-40B4-BE49-F238E27FC236}">
                <a16:creationId xmlns:a16="http://schemas.microsoft.com/office/drawing/2014/main" id="{913B262E-6FB2-9FC3-B970-3D9CE8941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3" y="139455"/>
            <a:ext cx="5742047" cy="308473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10" descr="A graph with a red line&#10;&#10;Description automatically generated">
            <a:extLst>
              <a:ext uri="{FF2B5EF4-FFF2-40B4-BE49-F238E27FC236}">
                <a16:creationId xmlns:a16="http://schemas.microsoft.com/office/drawing/2014/main" id="{76F9F883-79B6-FE4F-1395-D9905EB28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68" y="3429000"/>
            <a:ext cx="5222046" cy="308473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4">
            <a:extLst>
              <a:ext uri="{FF2B5EF4-FFF2-40B4-BE49-F238E27FC236}">
                <a16:creationId xmlns:a16="http://schemas.microsoft.com/office/drawing/2014/main" id="{E256B4CA-B82C-6A04-6AC4-CD34BCBE8C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102642"/>
              </p:ext>
            </p:extLst>
          </p:nvPr>
        </p:nvGraphicFramePr>
        <p:xfrm>
          <a:off x="6017346" y="3854245"/>
          <a:ext cx="5905907" cy="2445745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792745">
                  <a:extLst>
                    <a:ext uri="{9D8B030D-6E8A-4147-A177-3AD203B41FA5}">
                      <a16:colId xmlns:a16="http://schemas.microsoft.com/office/drawing/2014/main" val="651331682"/>
                    </a:ext>
                  </a:extLst>
                </a:gridCol>
                <a:gridCol w="1074996">
                  <a:extLst>
                    <a:ext uri="{9D8B030D-6E8A-4147-A177-3AD203B41FA5}">
                      <a16:colId xmlns:a16="http://schemas.microsoft.com/office/drawing/2014/main" val="2878917307"/>
                    </a:ext>
                  </a:extLst>
                </a:gridCol>
                <a:gridCol w="1268364">
                  <a:extLst>
                    <a:ext uri="{9D8B030D-6E8A-4147-A177-3AD203B41FA5}">
                      <a16:colId xmlns:a16="http://schemas.microsoft.com/office/drawing/2014/main" val="3887563770"/>
                    </a:ext>
                  </a:extLst>
                </a:gridCol>
                <a:gridCol w="1769802">
                  <a:extLst>
                    <a:ext uri="{9D8B030D-6E8A-4147-A177-3AD203B41FA5}">
                      <a16:colId xmlns:a16="http://schemas.microsoft.com/office/drawing/2014/main" val="516098901"/>
                    </a:ext>
                  </a:extLst>
                </a:gridCol>
              </a:tblGrid>
              <a:tr h="489149">
                <a:tc gridSpan="4">
                  <a:txBody>
                    <a:bodyPr/>
                    <a:lstStyle/>
                    <a:p>
                      <a:pPr lvl="0" algn="ctr"/>
                      <a:r>
                        <a:rPr lang="en-US" dirty="0"/>
                        <a:t>W/O PCA Step</a:t>
                      </a:r>
                      <a:endParaRPr lang="en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867935"/>
                  </a:ext>
                </a:extLst>
              </a:tr>
              <a:tr h="489149">
                <a:tc>
                  <a:txBody>
                    <a:bodyPr/>
                    <a:lstStyle/>
                    <a:p>
                      <a:pPr marL="0" lvl="0" algn="ctr" defTabSz="914400" rtl="0" hangingPunct="1"/>
                      <a:r>
                        <a:rPr lang="en-US" sz="1700" b="1" kern="1200">
                          <a:solidFill>
                            <a:srgbClr val="FFFFFF"/>
                          </a:solidFill>
                          <a:latin typeface="Aptos"/>
                        </a:rPr>
                        <a:t>Model</a:t>
                      </a:r>
                      <a:endParaRPr lang="en-DE" sz="1700" b="1" kern="1200">
                        <a:solidFill>
                          <a:srgbClr val="FFFFFF"/>
                        </a:solidFill>
                        <a:latin typeface="Aptos"/>
                      </a:endParaRPr>
                    </a:p>
                  </a:txBody>
                  <a:tcP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hangingPunct="1"/>
                      <a:r>
                        <a:rPr lang="en-US" sz="1700" b="1" kern="1200">
                          <a:solidFill>
                            <a:srgbClr val="FFFFFF"/>
                          </a:solidFill>
                          <a:latin typeface="Aptos"/>
                        </a:rPr>
                        <a:t>R2 score</a:t>
                      </a:r>
                      <a:endParaRPr lang="en-DE" sz="1700" b="1" kern="1200">
                        <a:solidFill>
                          <a:srgbClr val="FFFFFF"/>
                        </a:solidFill>
                        <a:latin typeface="Aptos"/>
                      </a:endParaRPr>
                    </a:p>
                  </a:txBody>
                  <a:tcP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hangingPunct="1"/>
                      <a:r>
                        <a:rPr lang="en-US" sz="1700" b="1" kern="1200">
                          <a:solidFill>
                            <a:srgbClr val="FFFFFF"/>
                          </a:solidFill>
                          <a:latin typeface="Aptos"/>
                        </a:rPr>
                        <a:t>MAE</a:t>
                      </a:r>
                      <a:endParaRPr lang="en-DE" sz="1700" b="1" kern="1200">
                        <a:solidFill>
                          <a:srgbClr val="FFFFFF"/>
                        </a:solidFill>
                        <a:latin typeface="Aptos"/>
                      </a:endParaRPr>
                    </a:p>
                  </a:txBody>
                  <a:tcP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hangingPunct="1"/>
                      <a:r>
                        <a:rPr lang="en-US" sz="1700" b="1" kern="1200">
                          <a:solidFill>
                            <a:srgbClr val="FFFFFF"/>
                          </a:solidFill>
                          <a:latin typeface="Aptos"/>
                        </a:rPr>
                        <a:t>MSE</a:t>
                      </a:r>
                      <a:endParaRPr lang="en-DE" sz="1700" b="1" kern="1200">
                        <a:solidFill>
                          <a:srgbClr val="FFFFFF"/>
                        </a:solidFill>
                        <a:latin typeface="Aptos"/>
                      </a:endParaRPr>
                    </a:p>
                  </a:txBody>
                  <a:tcP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276298"/>
                  </a:ext>
                </a:extLst>
              </a:tr>
              <a:tr h="489149"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NN - Sequential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0,916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DE"/>
                        <a:t>15</a:t>
                      </a:r>
                      <a:r>
                        <a:rPr lang="en-US"/>
                        <a:t>.</a:t>
                      </a:r>
                      <a:r>
                        <a:rPr lang="en-DE"/>
                        <a:t>400</a:t>
                      </a:r>
                      <a:r>
                        <a:rPr lang="en-US"/>
                        <a:t>,</a:t>
                      </a:r>
                      <a:r>
                        <a:rPr lang="en-DE"/>
                        <a:t>4</a:t>
                      </a:r>
                      <a:r>
                        <a:rPr lang="en-US"/>
                        <a:t>8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DE"/>
                        <a:t>460</a:t>
                      </a:r>
                      <a:r>
                        <a:rPr lang="en-US"/>
                        <a:t>.</a:t>
                      </a:r>
                      <a:r>
                        <a:rPr lang="en-DE"/>
                        <a:t>665</a:t>
                      </a:r>
                      <a:r>
                        <a:rPr lang="en-US"/>
                        <a:t>.</a:t>
                      </a:r>
                      <a:r>
                        <a:rPr lang="en-DE"/>
                        <a:t>251</a:t>
                      </a:r>
                      <a:r>
                        <a:rPr lang="en-US"/>
                        <a:t>,</a:t>
                      </a:r>
                      <a:r>
                        <a:rPr lang="en-DE"/>
                        <a:t>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974479"/>
                  </a:ext>
                </a:extLst>
              </a:tr>
              <a:tr h="489149"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LSTM - NN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/>
                        <a:t>0,889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DE"/>
                        <a:t>19</a:t>
                      </a:r>
                      <a:r>
                        <a:rPr lang="en-US"/>
                        <a:t>.</a:t>
                      </a:r>
                      <a:r>
                        <a:rPr lang="en-DE"/>
                        <a:t>092</a:t>
                      </a:r>
                      <a:r>
                        <a:rPr lang="en-US"/>
                        <a:t>,</a:t>
                      </a:r>
                      <a:r>
                        <a:rPr lang="en-DE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DE"/>
                        <a:t>605</a:t>
                      </a:r>
                      <a:r>
                        <a:rPr lang="en-US"/>
                        <a:t>.</a:t>
                      </a:r>
                      <a:r>
                        <a:rPr lang="en-DE"/>
                        <a:t>512</a:t>
                      </a:r>
                      <a:r>
                        <a:rPr lang="en-US"/>
                        <a:t>.</a:t>
                      </a:r>
                      <a:r>
                        <a:rPr lang="en-DE"/>
                        <a:t>615</a:t>
                      </a:r>
                      <a:r>
                        <a:rPr lang="en-US"/>
                        <a:t>,</a:t>
                      </a:r>
                      <a:r>
                        <a:rPr lang="en-DE"/>
                        <a:t>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917253"/>
                  </a:ext>
                </a:extLst>
              </a:tr>
              <a:tr h="489149"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GRU - NN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0,889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DE"/>
                        <a:t>19</a:t>
                      </a:r>
                      <a:r>
                        <a:rPr lang="en-US"/>
                        <a:t>.</a:t>
                      </a:r>
                      <a:r>
                        <a:rPr lang="en-DE"/>
                        <a:t>389</a:t>
                      </a:r>
                      <a:r>
                        <a:rPr lang="en-US"/>
                        <a:t>,</a:t>
                      </a:r>
                      <a:r>
                        <a:rPr lang="en-DE"/>
                        <a:t>7</a:t>
                      </a:r>
                      <a:r>
                        <a:rPr lang="en-US"/>
                        <a:t>8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DE" dirty="0"/>
                        <a:t>607</a:t>
                      </a:r>
                      <a:r>
                        <a:rPr lang="en-US" dirty="0"/>
                        <a:t>.</a:t>
                      </a:r>
                      <a:r>
                        <a:rPr lang="en-DE" dirty="0"/>
                        <a:t>048</a:t>
                      </a:r>
                      <a:r>
                        <a:rPr lang="en-US" dirty="0"/>
                        <a:t>.</a:t>
                      </a:r>
                      <a:r>
                        <a:rPr lang="en-DE" dirty="0"/>
                        <a:t>866</a:t>
                      </a:r>
                      <a:r>
                        <a:rPr lang="en-US" dirty="0"/>
                        <a:t>,</a:t>
                      </a:r>
                      <a:r>
                        <a:rPr lang="en-DE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860008"/>
                  </a:ext>
                </a:extLst>
              </a:tr>
            </a:tbl>
          </a:graphicData>
        </a:graphic>
      </p:graphicFrame>
      <p:pic>
        <p:nvPicPr>
          <p:cNvPr id="3" name="Picture 16" descr="A graph of a graph showing a line of blue dots&#10;&#10;Description automatically generated with medium confidence">
            <a:extLst>
              <a:ext uri="{FF2B5EF4-FFF2-40B4-BE49-F238E27FC236}">
                <a16:creationId xmlns:a16="http://schemas.microsoft.com/office/drawing/2014/main" id="{40F5407B-63EB-135C-0F37-8272AE6A1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40" y="154853"/>
            <a:ext cx="5348746" cy="35027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18" descr="A graph of a network model&#10;&#10;Description automatically generated">
            <a:extLst>
              <a:ext uri="{FF2B5EF4-FFF2-40B4-BE49-F238E27FC236}">
                <a16:creationId xmlns:a16="http://schemas.microsoft.com/office/drawing/2014/main" id="{0FD4BCD5-B460-CE30-D717-6232886F5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3" y="231050"/>
            <a:ext cx="5869853" cy="32741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20" descr="A graph showing a red line and blue dots&#10;&#10;Description automatically generated">
            <a:extLst>
              <a:ext uri="{FF2B5EF4-FFF2-40B4-BE49-F238E27FC236}">
                <a16:creationId xmlns:a16="http://schemas.microsoft.com/office/drawing/2014/main" id="{BFD0F69F-8D2D-E117-ECB6-D258D47B3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76" y="3505196"/>
            <a:ext cx="5329909" cy="319794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D515E-E6DA-6A33-9D26-E4C15151A5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970" y="11173"/>
            <a:ext cx="11513576" cy="1060548"/>
          </a:xfrm>
        </p:spPr>
        <p:txBody>
          <a:bodyPr/>
          <a:lstStyle/>
          <a:p>
            <a:pPr lvl="0"/>
            <a:r>
              <a:rPr lang="en-US" sz="3200">
                <a:cs typeface="Aldhabi" pitchFamily="2"/>
              </a:rPr>
              <a:t>Apply Random Forest Regression Model on Train and Test DataFrame</a:t>
            </a:r>
            <a:endParaRPr lang="en-DE" sz="3200">
              <a:cs typeface="Aldhabi" pitchFamily="2"/>
            </a:endParaRPr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2A4A5FBF-6AD2-F8CA-B6ED-48A26810CB6A}"/>
              </a:ext>
            </a:extLst>
          </p:cNvPr>
          <p:cNvGraphicFramePr>
            <a:graphicFrameLocks noGrp="1"/>
          </p:cNvGraphicFramePr>
          <p:nvPr/>
        </p:nvGraphicFramePr>
        <p:xfrm>
          <a:off x="2910343" y="4896465"/>
          <a:ext cx="5968177" cy="185422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809131">
                  <a:extLst>
                    <a:ext uri="{9D8B030D-6E8A-4147-A177-3AD203B41FA5}">
                      <a16:colId xmlns:a16="http://schemas.microsoft.com/office/drawing/2014/main" val="2581715964"/>
                    </a:ext>
                  </a:extLst>
                </a:gridCol>
                <a:gridCol w="1189707">
                  <a:extLst>
                    <a:ext uri="{9D8B030D-6E8A-4147-A177-3AD203B41FA5}">
                      <a16:colId xmlns:a16="http://schemas.microsoft.com/office/drawing/2014/main" val="2353382654"/>
                    </a:ext>
                  </a:extLst>
                </a:gridCol>
                <a:gridCol w="1238865">
                  <a:extLst>
                    <a:ext uri="{9D8B030D-6E8A-4147-A177-3AD203B41FA5}">
                      <a16:colId xmlns:a16="http://schemas.microsoft.com/office/drawing/2014/main" val="1579669273"/>
                    </a:ext>
                  </a:extLst>
                </a:gridCol>
                <a:gridCol w="1730474">
                  <a:extLst>
                    <a:ext uri="{9D8B030D-6E8A-4147-A177-3AD203B41FA5}">
                      <a16:colId xmlns:a16="http://schemas.microsoft.com/office/drawing/2014/main" val="2849047557"/>
                    </a:ext>
                  </a:extLst>
                </a:gridCol>
              </a:tblGrid>
              <a:tr h="370844">
                <a:tc gridSpan="4">
                  <a:txBody>
                    <a:bodyPr/>
                    <a:lstStyle/>
                    <a:p>
                      <a:pPr lvl="0" algn="ctr"/>
                      <a:r>
                        <a:rPr lang="en-US"/>
                        <a:t>W/O PCA Step</a:t>
                      </a:r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423554"/>
                  </a:ext>
                </a:extLst>
              </a:tr>
              <a:tr h="370844">
                <a:tc>
                  <a:txBody>
                    <a:bodyPr/>
                    <a:lstStyle/>
                    <a:p>
                      <a:pPr marL="0" lvl="0" algn="ctr" defTabSz="914400" rtl="0" hangingPunct="1"/>
                      <a:r>
                        <a:rPr lang="en-US" sz="1800" b="1" kern="1200">
                          <a:solidFill>
                            <a:srgbClr val="FFFFFF"/>
                          </a:solidFill>
                          <a:latin typeface="Aptos"/>
                        </a:rPr>
                        <a:t>Model</a:t>
                      </a:r>
                      <a:endParaRPr lang="en-DE" sz="1800" b="1" kern="1200">
                        <a:solidFill>
                          <a:srgbClr val="FFFFFF"/>
                        </a:solidFill>
                        <a:latin typeface="Apto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hangingPunct="1"/>
                      <a:r>
                        <a:rPr lang="en-US" sz="1800" b="1" kern="1200">
                          <a:solidFill>
                            <a:srgbClr val="FFFFFF"/>
                          </a:solidFill>
                          <a:latin typeface="Aptos"/>
                        </a:rPr>
                        <a:t>R2 score</a:t>
                      </a:r>
                      <a:endParaRPr lang="en-DE" sz="1800" b="1" kern="1200">
                        <a:solidFill>
                          <a:srgbClr val="FFFFFF"/>
                        </a:solidFill>
                        <a:latin typeface="Apto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hangingPunct="1"/>
                      <a:r>
                        <a:rPr lang="en-US" sz="1800" b="1" kern="1200">
                          <a:solidFill>
                            <a:srgbClr val="FFFFFF"/>
                          </a:solidFill>
                          <a:latin typeface="Aptos"/>
                        </a:rPr>
                        <a:t>MAE</a:t>
                      </a:r>
                      <a:endParaRPr lang="en-DE" sz="1800" b="1" kern="1200">
                        <a:solidFill>
                          <a:srgbClr val="FFFFFF"/>
                        </a:solidFill>
                        <a:latin typeface="Apto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ctr" defTabSz="914400" rtl="0" hangingPunct="1"/>
                      <a:r>
                        <a:rPr lang="en-US" sz="1800" b="1" kern="1200">
                          <a:solidFill>
                            <a:srgbClr val="FFFFFF"/>
                          </a:solidFill>
                          <a:latin typeface="Aptos"/>
                        </a:rPr>
                        <a:t>MSE</a:t>
                      </a:r>
                      <a:endParaRPr lang="en-DE" sz="1800" b="1" kern="1200">
                        <a:solidFill>
                          <a:srgbClr val="FFFFFF"/>
                        </a:solidFill>
                        <a:latin typeface="Apto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694262"/>
                  </a:ext>
                </a:extLst>
              </a:tr>
              <a:tr h="370844"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RF - Regression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DE"/>
                        <a:t>0</a:t>
                      </a:r>
                      <a:r>
                        <a:rPr lang="en-US"/>
                        <a:t>,</a:t>
                      </a:r>
                      <a:r>
                        <a:rPr lang="en-DE"/>
                        <a:t>97</a:t>
                      </a:r>
                      <a:r>
                        <a:rPr lang="en-US"/>
                        <a:t>6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DE"/>
                        <a:t>8</a:t>
                      </a:r>
                      <a:r>
                        <a:rPr lang="en-US"/>
                        <a:t>.</a:t>
                      </a:r>
                      <a:r>
                        <a:rPr lang="en-DE"/>
                        <a:t>139</a:t>
                      </a:r>
                      <a:r>
                        <a:rPr lang="en-US"/>
                        <a:t>,</a:t>
                      </a:r>
                      <a:r>
                        <a:rPr lang="en-DE"/>
                        <a:t>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DE"/>
                        <a:t>130</a:t>
                      </a:r>
                      <a:r>
                        <a:rPr lang="en-US"/>
                        <a:t>.</a:t>
                      </a:r>
                      <a:r>
                        <a:rPr lang="en-DE"/>
                        <a:t>904</a:t>
                      </a:r>
                      <a:r>
                        <a:rPr lang="en-US"/>
                        <a:t>.</a:t>
                      </a:r>
                      <a:r>
                        <a:rPr lang="en-DE"/>
                        <a:t>514</a:t>
                      </a:r>
                      <a:r>
                        <a:rPr lang="en-US"/>
                        <a:t>,</a:t>
                      </a:r>
                      <a:r>
                        <a:rPr lang="en-DE"/>
                        <a:t>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6661756"/>
                  </a:ext>
                </a:extLst>
              </a:tr>
              <a:tr h="370844"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KNN-Regression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0,959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DE"/>
                        <a:t>10</a:t>
                      </a:r>
                      <a:r>
                        <a:rPr lang="en-US"/>
                        <a:t>.</a:t>
                      </a:r>
                      <a:r>
                        <a:rPr lang="en-DE"/>
                        <a:t>781</a:t>
                      </a:r>
                      <a:r>
                        <a:rPr lang="en-US"/>
                        <a:t>,</a:t>
                      </a:r>
                      <a:r>
                        <a:rPr lang="en-DE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DE"/>
                        <a:t>224</a:t>
                      </a:r>
                      <a:r>
                        <a:rPr lang="en-US"/>
                        <a:t>.</a:t>
                      </a:r>
                      <a:r>
                        <a:rPr lang="en-DE"/>
                        <a:t>022</a:t>
                      </a:r>
                      <a:r>
                        <a:rPr lang="en-US"/>
                        <a:t>.</a:t>
                      </a:r>
                      <a:r>
                        <a:rPr lang="en-DE"/>
                        <a:t>258</a:t>
                      </a:r>
                      <a:r>
                        <a:rPr lang="en-US"/>
                        <a:t>,</a:t>
                      </a:r>
                      <a:r>
                        <a:rPr lang="en-DE"/>
                        <a:t>5</a:t>
                      </a:r>
                      <a:r>
                        <a:rPr lang="en-US"/>
                        <a:t>4</a:t>
                      </a:r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437182"/>
                  </a:ext>
                </a:extLst>
              </a:tr>
              <a:tr h="370844"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NN -TensorFlow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0,916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DE"/>
                        <a:t>15</a:t>
                      </a:r>
                      <a:r>
                        <a:rPr lang="en-US"/>
                        <a:t>.</a:t>
                      </a:r>
                      <a:r>
                        <a:rPr lang="en-DE"/>
                        <a:t>400</a:t>
                      </a:r>
                      <a:r>
                        <a:rPr lang="en-US"/>
                        <a:t>,</a:t>
                      </a:r>
                      <a:r>
                        <a:rPr lang="en-DE"/>
                        <a:t>4</a:t>
                      </a:r>
                      <a:r>
                        <a:rPr lang="en-US"/>
                        <a:t>8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DE"/>
                        <a:t>460</a:t>
                      </a:r>
                      <a:r>
                        <a:rPr lang="en-US"/>
                        <a:t>.</a:t>
                      </a:r>
                      <a:r>
                        <a:rPr lang="en-DE"/>
                        <a:t>665</a:t>
                      </a:r>
                      <a:r>
                        <a:rPr lang="en-US"/>
                        <a:t>.</a:t>
                      </a:r>
                      <a:r>
                        <a:rPr lang="en-DE"/>
                        <a:t>251</a:t>
                      </a:r>
                      <a:r>
                        <a:rPr lang="en-US"/>
                        <a:t>,</a:t>
                      </a:r>
                      <a:r>
                        <a:rPr lang="en-DE"/>
                        <a:t>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167869"/>
                  </a:ext>
                </a:extLst>
              </a:tr>
            </a:tbl>
          </a:graphicData>
        </a:graphic>
      </p:graphicFrame>
      <p:pic>
        <p:nvPicPr>
          <p:cNvPr id="4" name="Picture 13" descr="A graph with a bar and a number of blue bars&#10;&#10;Description automatically generated with medium confidence">
            <a:extLst>
              <a:ext uri="{FF2B5EF4-FFF2-40B4-BE49-F238E27FC236}">
                <a16:creationId xmlns:a16="http://schemas.microsoft.com/office/drawing/2014/main" id="{88C5AD83-DDB2-D047-6F35-5C0148BF9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3" y="1000207"/>
            <a:ext cx="5791206" cy="358162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8" descr="A graph showing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E39462D5-5E6A-66D4-15A3-44DE0F2A6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970" y="855402"/>
            <a:ext cx="5437241" cy="380508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6">
            <a:extLst>
              <a:ext uri="{FF2B5EF4-FFF2-40B4-BE49-F238E27FC236}">
                <a16:creationId xmlns:a16="http://schemas.microsoft.com/office/drawing/2014/main" id="{64C11277-6227-44D2-5153-97F797E5A976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7369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pic>
        <p:nvPicPr>
          <p:cNvPr id="3" name="Ink 14">
            <a:extLst>
              <a:ext uri="{FF2B5EF4-FFF2-40B4-BE49-F238E27FC236}">
                <a16:creationId xmlns:a16="http://schemas.microsoft.com/office/drawing/2014/main" id="{A0714982-4D7E-8AB1-7FC7-BE9A4D163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740" y="4279547"/>
            <a:ext cx="110157" cy="3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nk 20">
            <a:extLst>
              <a:ext uri="{FF2B5EF4-FFF2-40B4-BE49-F238E27FC236}">
                <a16:creationId xmlns:a16="http://schemas.microsoft.com/office/drawing/2014/main" id="{A356F189-7E23-34C2-1783-BDB690322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584" y="4977947"/>
            <a:ext cx="186482" cy="71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Box 12">
            <a:extLst>
              <a:ext uri="{FF2B5EF4-FFF2-40B4-BE49-F238E27FC236}">
                <a16:creationId xmlns:a16="http://schemas.microsoft.com/office/drawing/2014/main" id="{C1288685-6FE5-A01B-DAE3-E3DA918592A5}"/>
              </a:ext>
            </a:extLst>
          </p:cNvPr>
          <p:cNvSpPr txBox="1"/>
          <p:nvPr/>
        </p:nvSpPr>
        <p:spPr>
          <a:xfrm>
            <a:off x="737417" y="412952"/>
            <a:ext cx="1019605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Aptos Display"/>
                <a:cs typeface="Aldhabi" pitchFamily="2"/>
              </a:rPr>
              <a:t>Apply PCA Step on FG Columns of  Train and Test DataFrame</a:t>
            </a:r>
            <a:endParaRPr lang="en-DE" sz="3200" b="0" i="0" u="none" strike="noStrike" kern="1200" cap="none" spc="0" baseline="0">
              <a:solidFill>
                <a:srgbClr val="000000"/>
              </a:solidFill>
              <a:uFillTx/>
              <a:latin typeface="Aptos Display"/>
              <a:cs typeface="Aldhabi" pitchFamily="2"/>
            </a:endParaRPr>
          </a:p>
        </p:txBody>
      </p:sp>
      <p:graphicFrame>
        <p:nvGraphicFramePr>
          <p:cNvPr id="6" name="Table 13">
            <a:extLst>
              <a:ext uri="{FF2B5EF4-FFF2-40B4-BE49-F238E27FC236}">
                <a16:creationId xmlns:a16="http://schemas.microsoft.com/office/drawing/2014/main" id="{1150B57F-3955-CE50-7728-A08058F925BD}"/>
              </a:ext>
            </a:extLst>
          </p:cNvPr>
          <p:cNvGraphicFramePr>
            <a:graphicFrameLocks noGrp="1"/>
          </p:cNvGraphicFramePr>
          <p:nvPr/>
        </p:nvGraphicFramePr>
        <p:xfrm>
          <a:off x="2698952" y="4869774"/>
          <a:ext cx="6794090" cy="185422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976283">
                  <a:extLst>
                    <a:ext uri="{9D8B030D-6E8A-4147-A177-3AD203B41FA5}">
                      <a16:colId xmlns:a16="http://schemas.microsoft.com/office/drawing/2014/main" val="3582039239"/>
                    </a:ext>
                  </a:extLst>
                </a:gridCol>
                <a:gridCol w="1209367">
                  <a:extLst>
                    <a:ext uri="{9D8B030D-6E8A-4147-A177-3AD203B41FA5}">
                      <a16:colId xmlns:a16="http://schemas.microsoft.com/office/drawing/2014/main" val="3361679977"/>
                    </a:ext>
                  </a:extLst>
                </a:gridCol>
                <a:gridCol w="1199537">
                  <a:extLst>
                    <a:ext uri="{9D8B030D-6E8A-4147-A177-3AD203B41FA5}">
                      <a16:colId xmlns:a16="http://schemas.microsoft.com/office/drawing/2014/main" val="2440616233"/>
                    </a:ext>
                  </a:extLst>
                </a:gridCol>
                <a:gridCol w="1170038">
                  <a:extLst>
                    <a:ext uri="{9D8B030D-6E8A-4147-A177-3AD203B41FA5}">
                      <a16:colId xmlns:a16="http://schemas.microsoft.com/office/drawing/2014/main" val="3781781000"/>
                    </a:ext>
                  </a:extLst>
                </a:gridCol>
                <a:gridCol w="1238865">
                  <a:extLst>
                    <a:ext uri="{9D8B030D-6E8A-4147-A177-3AD203B41FA5}">
                      <a16:colId xmlns:a16="http://schemas.microsoft.com/office/drawing/2014/main" val="1188818296"/>
                    </a:ext>
                  </a:extLst>
                </a:gridCol>
              </a:tblGrid>
              <a:tr h="370844">
                <a:tc>
                  <a:txBody>
                    <a:bodyPr/>
                    <a:lstStyle/>
                    <a:p>
                      <a:pPr lvl="0" algn="ctr"/>
                      <a:r>
                        <a:rPr lang="en-US" sz="1700"/>
                        <a:t>PCA Step</a:t>
                      </a:r>
                      <a:endParaRPr lang="en-DE" sz="17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700" dirty="0"/>
                        <a:t>W/O PCA Step</a:t>
                      </a:r>
                      <a:endParaRPr lang="en-DE" sz="17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/>
                      <a:r>
                        <a:rPr lang="en-US"/>
                        <a:t>W PCA Step</a:t>
                      </a:r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308435"/>
                  </a:ext>
                </a:extLst>
              </a:tr>
              <a:tr h="370844">
                <a:tc>
                  <a:txBody>
                    <a:bodyPr/>
                    <a:lstStyle/>
                    <a:p>
                      <a:pPr marL="0" lvl="0" algn="ctr" defTabSz="914400" rtl="0" hangingPunct="1"/>
                      <a:r>
                        <a:rPr lang="en-US" sz="1700" b="1" kern="1200">
                          <a:solidFill>
                            <a:srgbClr val="FFFFFF"/>
                          </a:solidFill>
                          <a:latin typeface="Aptos"/>
                        </a:rPr>
                        <a:t>Model</a:t>
                      </a:r>
                      <a:endParaRPr lang="en-DE" sz="1700" b="1" kern="1200">
                        <a:solidFill>
                          <a:srgbClr val="FFFFFF"/>
                        </a:solidFill>
                        <a:latin typeface="Aptos"/>
                      </a:endParaRPr>
                    </a:p>
                  </a:txBody>
                  <a:tcP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hangingPunct="1"/>
                      <a:r>
                        <a:rPr lang="en-US" sz="1700" b="1" kern="1200">
                          <a:solidFill>
                            <a:srgbClr val="FFFFFF"/>
                          </a:solidFill>
                          <a:latin typeface="Aptos"/>
                        </a:rPr>
                        <a:t>R2 score</a:t>
                      </a:r>
                      <a:endParaRPr lang="en-DE" sz="1700" b="1" kern="1200">
                        <a:solidFill>
                          <a:srgbClr val="FFFFFF"/>
                        </a:solidFill>
                        <a:latin typeface="Aptos"/>
                      </a:endParaRPr>
                    </a:p>
                  </a:txBody>
                  <a:tcP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hangingPunct="1"/>
                      <a:r>
                        <a:rPr lang="en-US" sz="1700" b="1" kern="1200">
                          <a:solidFill>
                            <a:srgbClr val="FFFFFF"/>
                          </a:solidFill>
                          <a:latin typeface="Aptos"/>
                        </a:rPr>
                        <a:t>MAE</a:t>
                      </a:r>
                      <a:endParaRPr lang="en-DE" sz="1700" b="1" kern="1200">
                        <a:solidFill>
                          <a:srgbClr val="FFFFFF"/>
                        </a:solidFill>
                        <a:latin typeface="Aptos"/>
                      </a:endParaRPr>
                    </a:p>
                  </a:txBody>
                  <a:tcP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hangingPunct="1"/>
                      <a:r>
                        <a:rPr lang="en-US" sz="1700" b="1" kern="1200">
                          <a:solidFill>
                            <a:srgbClr val="FFFFFF"/>
                          </a:solidFill>
                          <a:latin typeface="Aptos"/>
                        </a:rPr>
                        <a:t>R2 score</a:t>
                      </a:r>
                      <a:endParaRPr lang="en-DE" sz="1700" b="1" kern="1200">
                        <a:solidFill>
                          <a:srgbClr val="FFFFFF"/>
                        </a:solidFill>
                        <a:latin typeface="Aptos"/>
                      </a:endParaRPr>
                    </a:p>
                  </a:txBody>
                  <a:tcP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hangingPunct="1"/>
                      <a:r>
                        <a:rPr lang="en-US" sz="1700" b="1" kern="1200">
                          <a:solidFill>
                            <a:srgbClr val="FFFFFF"/>
                          </a:solidFill>
                          <a:latin typeface="Aptos"/>
                        </a:rPr>
                        <a:t>MAE</a:t>
                      </a:r>
                      <a:endParaRPr lang="en-DE" sz="1700" b="1" kern="1200">
                        <a:solidFill>
                          <a:srgbClr val="FFFFFF"/>
                        </a:solidFill>
                        <a:latin typeface="Aptos"/>
                      </a:endParaRPr>
                    </a:p>
                  </a:txBody>
                  <a:tcPr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811331"/>
                  </a:ext>
                </a:extLst>
              </a:tr>
              <a:tr h="370844">
                <a:tc>
                  <a:txBody>
                    <a:bodyPr/>
                    <a:lstStyle/>
                    <a:p>
                      <a:pPr lvl="0" algn="ctr"/>
                      <a:r>
                        <a:rPr lang="en-US" sz="1800"/>
                        <a:t>RF -Regression</a:t>
                      </a:r>
                      <a:endParaRPr lang="en-DE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DE" sz="1800" dirty="0"/>
                        <a:t>0</a:t>
                      </a:r>
                      <a:r>
                        <a:rPr lang="en-US" sz="1800" dirty="0"/>
                        <a:t>,</a:t>
                      </a:r>
                      <a:r>
                        <a:rPr lang="en-DE" sz="1800" dirty="0"/>
                        <a:t>97</a:t>
                      </a:r>
                      <a:r>
                        <a:rPr lang="en-US" sz="1800" dirty="0"/>
                        <a:t>6</a:t>
                      </a:r>
                      <a:endParaRPr lang="en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DE" sz="1800"/>
                        <a:t>8</a:t>
                      </a:r>
                      <a:r>
                        <a:rPr lang="en-US" sz="1800"/>
                        <a:t>.</a:t>
                      </a:r>
                      <a:r>
                        <a:rPr lang="en-DE" sz="1800"/>
                        <a:t>139</a:t>
                      </a:r>
                      <a:r>
                        <a:rPr lang="en-US" sz="1800"/>
                        <a:t>,</a:t>
                      </a:r>
                      <a:r>
                        <a:rPr lang="en-DE" sz="1800"/>
                        <a:t>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DE"/>
                        <a:t>0</a:t>
                      </a:r>
                      <a:r>
                        <a:rPr lang="en-US"/>
                        <a:t>,</a:t>
                      </a:r>
                      <a:r>
                        <a:rPr lang="en-DE"/>
                        <a:t>896</a:t>
                      </a:r>
                      <a:endParaRPr lang="en-DE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DE"/>
                        <a:t>17</a:t>
                      </a:r>
                      <a:r>
                        <a:rPr lang="en-US"/>
                        <a:t>.</a:t>
                      </a:r>
                      <a:r>
                        <a:rPr lang="en-DE"/>
                        <a:t>766</a:t>
                      </a:r>
                      <a:r>
                        <a:rPr lang="en-US"/>
                        <a:t>,</a:t>
                      </a:r>
                      <a:r>
                        <a:rPr lang="en-DE"/>
                        <a:t>60</a:t>
                      </a:r>
                      <a:endParaRPr lang="en-DE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5568859"/>
                  </a:ext>
                </a:extLst>
              </a:tr>
              <a:tr h="370844">
                <a:tc>
                  <a:txBody>
                    <a:bodyPr/>
                    <a:lstStyle/>
                    <a:p>
                      <a:pPr lvl="0" algn="ctr"/>
                      <a:r>
                        <a:rPr lang="en-US" sz="1800"/>
                        <a:t>KNN Regression</a:t>
                      </a:r>
                      <a:endParaRPr lang="en-DE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0,959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DE"/>
                        <a:t>10</a:t>
                      </a:r>
                      <a:r>
                        <a:rPr lang="en-US"/>
                        <a:t>.</a:t>
                      </a:r>
                      <a:r>
                        <a:rPr lang="en-DE"/>
                        <a:t>781</a:t>
                      </a:r>
                      <a:r>
                        <a:rPr lang="en-US"/>
                        <a:t>,</a:t>
                      </a:r>
                      <a:r>
                        <a:rPr lang="en-DE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/>
                        <a:t>0,879</a:t>
                      </a:r>
                      <a:endParaRPr lang="en-DE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DE"/>
                        <a:t>19</a:t>
                      </a:r>
                      <a:r>
                        <a:rPr lang="en-US"/>
                        <a:t>.</a:t>
                      </a:r>
                      <a:r>
                        <a:rPr lang="en-DE"/>
                        <a:t>546.23</a:t>
                      </a:r>
                      <a:endParaRPr lang="en-DE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5241802"/>
                  </a:ext>
                </a:extLst>
              </a:tr>
              <a:tr h="370844">
                <a:tc>
                  <a:txBody>
                    <a:bodyPr/>
                    <a:lstStyle/>
                    <a:p>
                      <a:pPr lvl="0" algn="ctr"/>
                      <a:r>
                        <a:rPr lang="en-US" sz="1800"/>
                        <a:t>Linear Regression</a:t>
                      </a:r>
                      <a:endParaRPr lang="en-DE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0,946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/>
                        <a:t>12.794,24</a:t>
                      </a:r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/>
                        <a:t>0,876</a:t>
                      </a:r>
                      <a:endParaRPr lang="en-DE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DE" sz="1800" dirty="0"/>
                        <a:t>19</a:t>
                      </a:r>
                      <a:r>
                        <a:rPr lang="en-US" sz="1800" dirty="0"/>
                        <a:t>.</a:t>
                      </a:r>
                      <a:r>
                        <a:rPr lang="en-DE" sz="1800" dirty="0"/>
                        <a:t>034</a:t>
                      </a:r>
                      <a:r>
                        <a:rPr lang="en-US" sz="1800" dirty="0"/>
                        <a:t>,</a:t>
                      </a:r>
                      <a:r>
                        <a:rPr lang="en-DE" sz="18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741748"/>
                  </a:ext>
                </a:extLst>
              </a:tr>
            </a:tbl>
          </a:graphicData>
        </a:graphic>
      </p:graphicFrame>
      <p:pic>
        <p:nvPicPr>
          <p:cNvPr id="7" name="Picture 9" descr="A graph showing a line of blue dots&#10;&#10;Description automatically generated with medium confidence">
            <a:extLst>
              <a:ext uri="{FF2B5EF4-FFF2-40B4-BE49-F238E27FC236}">
                <a16:creationId xmlns:a16="http://schemas.microsoft.com/office/drawing/2014/main" id="{F441916F-CAFB-D602-3F4F-EFE95AEC0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539" y="907185"/>
            <a:ext cx="5889531" cy="33723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11" descr="A graph showing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AD3697F5-FE1A-287E-897D-BC24A886D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320" y="981987"/>
            <a:ext cx="5619143" cy="337271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6">
            <a:extLst>
              <a:ext uri="{FF2B5EF4-FFF2-40B4-BE49-F238E27FC236}">
                <a16:creationId xmlns:a16="http://schemas.microsoft.com/office/drawing/2014/main" id="{E1F66B7E-3CA2-39AA-8698-DCBFE9BEE137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7369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3664B52-CB65-39BA-98F6-B4B889DC3B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80338" y="0"/>
            <a:ext cx="3995306" cy="443401"/>
          </a:xfrm>
        </p:spPr>
        <p:txBody>
          <a:bodyPr anchor="b" anchorCtr="1">
            <a:normAutofit fontScale="90000"/>
          </a:bodyPr>
          <a:lstStyle/>
          <a:p>
            <a:pPr lvl="0" algn="ctr"/>
            <a:r>
              <a:rPr lang="de-DE" sz="2300" b="1" dirty="0" err="1"/>
              <a:t>Prediction</a:t>
            </a:r>
            <a:r>
              <a:rPr lang="de-DE" sz="2300" b="1" dirty="0"/>
              <a:t> on </a:t>
            </a:r>
            <a:r>
              <a:rPr lang="de-DE" sz="2300" b="1" dirty="0" err="1"/>
              <a:t>Aimset</a:t>
            </a:r>
            <a:r>
              <a:rPr lang="de-DE" sz="2300" b="1" dirty="0"/>
              <a:t> (Year 2023)</a:t>
            </a:r>
          </a:p>
        </p:txBody>
      </p:sp>
      <p:grpSp>
        <p:nvGrpSpPr>
          <p:cNvPr id="4" name="Content Placeholder 2">
            <a:extLst>
              <a:ext uri="{FF2B5EF4-FFF2-40B4-BE49-F238E27FC236}">
                <a16:creationId xmlns:a16="http://schemas.microsoft.com/office/drawing/2014/main" id="{9F153E84-19AD-4914-E9E6-0C7EB4C45CF3}"/>
              </a:ext>
            </a:extLst>
          </p:cNvPr>
          <p:cNvGrpSpPr/>
          <p:nvPr/>
        </p:nvGrpSpPr>
        <p:grpSpPr>
          <a:xfrm>
            <a:off x="629491" y="644769"/>
            <a:ext cx="4699595" cy="3116832"/>
            <a:chOff x="629491" y="609603"/>
            <a:chExt cx="4699595" cy="425547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B678F5E-CB2B-4FBF-AAE7-9B7D8FE0F102}"/>
                </a:ext>
              </a:extLst>
            </p:cNvPr>
            <p:cNvSpPr/>
            <p:nvPr/>
          </p:nvSpPr>
          <p:spPr>
            <a:xfrm>
              <a:off x="629491" y="609603"/>
              <a:ext cx="4699595" cy="60718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445564"/>
                <a:gd name="f7" fmla="val 466830"/>
                <a:gd name="f8" fmla="val 77807"/>
                <a:gd name="f9" fmla="val 34835"/>
                <a:gd name="f10" fmla="val 4367757"/>
                <a:gd name="f11" fmla="val 4410729"/>
                <a:gd name="f12" fmla="val 389023"/>
                <a:gd name="f13" fmla="val 431995"/>
                <a:gd name="f14" fmla="+- 0 0 -90"/>
                <a:gd name="f15" fmla="*/ f3 1 4445564"/>
                <a:gd name="f16" fmla="*/ f4 1 466830"/>
                <a:gd name="f17" fmla="+- f7 0 f5"/>
                <a:gd name="f18" fmla="+- f6 0 f5"/>
                <a:gd name="f19" fmla="*/ f14 f0 1"/>
                <a:gd name="f20" fmla="*/ f18 1 4445564"/>
                <a:gd name="f21" fmla="*/ f17 1 466830"/>
                <a:gd name="f22" fmla="*/ 0 f18 1"/>
                <a:gd name="f23" fmla="*/ 77807 f17 1"/>
                <a:gd name="f24" fmla="*/ 77807 f18 1"/>
                <a:gd name="f25" fmla="*/ 0 f17 1"/>
                <a:gd name="f26" fmla="*/ 4367757 f18 1"/>
                <a:gd name="f27" fmla="*/ 4445564 f18 1"/>
                <a:gd name="f28" fmla="*/ 389023 f17 1"/>
                <a:gd name="f29" fmla="*/ 466830 f17 1"/>
                <a:gd name="f30" fmla="*/ f19 1 f2"/>
                <a:gd name="f31" fmla="*/ f22 1 4445564"/>
                <a:gd name="f32" fmla="*/ f23 1 466830"/>
                <a:gd name="f33" fmla="*/ f24 1 4445564"/>
                <a:gd name="f34" fmla="*/ f25 1 466830"/>
                <a:gd name="f35" fmla="*/ f26 1 4445564"/>
                <a:gd name="f36" fmla="*/ f27 1 4445564"/>
                <a:gd name="f37" fmla="*/ f28 1 466830"/>
                <a:gd name="f38" fmla="*/ f29 1 466830"/>
                <a:gd name="f39" fmla="*/ f5 1 f20"/>
                <a:gd name="f40" fmla="*/ f6 1 f20"/>
                <a:gd name="f41" fmla="*/ f5 1 f21"/>
                <a:gd name="f42" fmla="*/ f7 1 f21"/>
                <a:gd name="f43" fmla="+- f30 0 f1"/>
                <a:gd name="f44" fmla="*/ f31 1 f20"/>
                <a:gd name="f45" fmla="*/ f32 1 f21"/>
                <a:gd name="f46" fmla="*/ f33 1 f20"/>
                <a:gd name="f47" fmla="*/ f34 1 f21"/>
                <a:gd name="f48" fmla="*/ f35 1 f20"/>
                <a:gd name="f49" fmla="*/ f36 1 f20"/>
                <a:gd name="f50" fmla="*/ f37 1 f21"/>
                <a:gd name="f51" fmla="*/ f38 1 f21"/>
                <a:gd name="f52" fmla="*/ f39 f15 1"/>
                <a:gd name="f53" fmla="*/ f40 f15 1"/>
                <a:gd name="f54" fmla="*/ f42 f16 1"/>
                <a:gd name="f55" fmla="*/ f41 f16 1"/>
                <a:gd name="f56" fmla="*/ f44 f15 1"/>
                <a:gd name="f57" fmla="*/ f45 f16 1"/>
                <a:gd name="f58" fmla="*/ f46 f15 1"/>
                <a:gd name="f59" fmla="*/ f47 f16 1"/>
                <a:gd name="f60" fmla="*/ f48 f15 1"/>
                <a:gd name="f61" fmla="*/ f49 f15 1"/>
                <a:gd name="f62" fmla="*/ f50 f16 1"/>
                <a:gd name="f63" fmla="*/ f51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56" y="f57"/>
                </a:cxn>
                <a:cxn ang="f43">
                  <a:pos x="f58" y="f59"/>
                </a:cxn>
                <a:cxn ang="f43">
                  <a:pos x="f60" y="f59"/>
                </a:cxn>
                <a:cxn ang="f43">
                  <a:pos x="f61" y="f57"/>
                </a:cxn>
                <a:cxn ang="f43">
                  <a:pos x="f61" y="f62"/>
                </a:cxn>
                <a:cxn ang="f43">
                  <a:pos x="f60" y="f63"/>
                </a:cxn>
                <a:cxn ang="f43">
                  <a:pos x="f58" y="f63"/>
                </a:cxn>
                <a:cxn ang="f43">
                  <a:pos x="f56" y="f62"/>
                </a:cxn>
                <a:cxn ang="f43">
                  <a:pos x="f56" y="f57"/>
                </a:cxn>
              </a:cxnLst>
              <a:rect l="f52" t="f55" r="f53" b="f54"/>
              <a:pathLst>
                <a:path w="4445564" h="466830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156082"/>
            </a:solidFill>
            <a:ln w="19046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95179" tIns="95179" rIns="95179" bIns="95179" anchor="ctr" anchorCtr="1" compatLnSpc="1">
              <a:noAutofit/>
            </a:bodyPr>
            <a:lstStyle/>
            <a:p>
              <a:pPr marL="0" marR="0" lvl="0" indent="0" algn="ctr" defTabSz="844548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900" b="1" i="0" u="none" strike="noStrike" kern="1200" cap="none" spc="0" baseline="0" dirty="0">
                  <a:solidFill>
                    <a:srgbClr val="FFFFFF"/>
                  </a:solidFill>
                  <a:uFillTx/>
                  <a:latin typeface="Aptos Display"/>
                </a:rPr>
                <a:t>Best Model</a:t>
              </a: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64B3721-07C4-B913-C2DB-8705BA9442B8}"/>
                </a:ext>
              </a:extLst>
            </p:cNvPr>
            <p:cNvSpPr/>
            <p:nvPr/>
          </p:nvSpPr>
          <p:spPr>
            <a:xfrm>
              <a:off x="629491" y="1382983"/>
              <a:ext cx="4699595" cy="348209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445564"/>
                <a:gd name="f7" fmla="val 2045160"/>
                <a:gd name="f8" fmla="+- 0 0 -90"/>
                <a:gd name="f9" fmla="*/ f3 1 4445564"/>
                <a:gd name="f10" fmla="*/ f4 1 2045160"/>
                <a:gd name="f11" fmla="+- f7 0 f5"/>
                <a:gd name="f12" fmla="+- f6 0 f5"/>
                <a:gd name="f13" fmla="*/ f8 f0 1"/>
                <a:gd name="f14" fmla="*/ f12 1 4445564"/>
                <a:gd name="f15" fmla="*/ f11 1 2045160"/>
                <a:gd name="f16" fmla="*/ 0 f12 1"/>
                <a:gd name="f17" fmla="*/ 0 f11 1"/>
                <a:gd name="f18" fmla="*/ 4445564 f12 1"/>
                <a:gd name="f19" fmla="*/ 2045160 f11 1"/>
                <a:gd name="f20" fmla="*/ f13 1 f2"/>
                <a:gd name="f21" fmla="*/ f16 1 4445564"/>
                <a:gd name="f22" fmla="*/ f17 1 2045160"/>
                <a:gd name="f23" fmla="*/ f18 1 4445564"/>
                <a:gd name="f24" fmla="*/ f19 1 2045160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4445564" h="2045160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141146" tIns="22860" rIns="128016" bIns="22860" anchor="t" anchorCtr="0" compatLnSpc="1">
              <a:noAutofit/>
            </a:bodyPr>
            <a:lstStyle/>
            <a:p>
              <a:pPr marL="285750" marR="0" lvl="0" indent="-28575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SzPct val="100000"/>
                <a:buFont typeface="Arial" pitchFamily="34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800" b="1" i="0" u="none" strike="noStrike" kern="1200" cap="none" spc="0" baseline="0" dirty="0">
                  <a:solidFill>
                    <a:srgbClr val="104862"/>
                  </a:solidFill>
                  <a:uFillTx/>
                  <a:latin typeface="Aptos Display"/>
                  <a:cs typeface="Aldhabi" pitchFamily="2"/>
                </a:rPr>
                <a:t>Random Forest Regressor</a:t>
              </a:r>
            </a:p>
            <a:p>
              <a:pPr marL="285750" marR="0" lvl="0" indent="-28575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SzPct val="100000"/>
                <a:buFont typeface="Arial" pitchFamily="34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800" b="1" i="0" u="none" strike="noStrike" kern="1200" cap="none" spc="0" baseline="0" dirty="0">
                  <a:solidFill>
                    <a:srgbClr val="104862"/>
                  </a:solidFill>
                  <a:uFillTx/>
                  <a:latin typeface="Aptos Display"/>
                  <a:cs typeface="Aldhabi" pitchFamily="2"/>
                </a:rPr>
                <a:t>Features Selection : decrease features from 25 to 11</a:t>
              </a:r>
            </a:p>
            <a:p>
              <a:pPr marL="285750" marR="0" lvl="0" indent="-28575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SzPct val="100000"/>
                <a:buFont typeface="Arial" pitchFamily="34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800" b="1" i="0" u="none" strike="noStrike" kern="1200" cap="none" spc="0" baseline="0" dirty="0">
                  <a:solidFill>
                    <a:srgbClr val="104862"/>
                  </a:solidFill>
                  <a:uFillTx/>
                  <a:latin typeface="Aptos Display"/>
                  <a:cs typeface="Aldhabi" pitchFamily="2"/>
                </a:rPr>
                <a:t>Metric values on Test </a:t>
              </a:r>
              <a:r>
                <a:rPr lang="en-US" sz="1800" b="1" i="0" u="none" strike="noStrike" kern="1200" cap="none" spc="0" baseline="0" dirty="0" err="1">
                  <a:solidFill>
                    <a:srgbClr val="104862"/>
                  </a:solidFill>
                  <a:uFillTx/>
                  <a:latin typeface="Aptos Display"/>
                  <a:cs typeface="Aldhabi" pitchFamily="2"/>
                </a:rPr>
                <a:t>DataFrame</a:t>
              </a:r>
              <a:r>
                <a:rPr lang="en-US" sz="1800" b="1" i="0" u="none" strike="noStrike" kern="1200" cap="none" spc="0" baseline="0" dirty="0">
                  <a:solidFill>
                    <a:srgbClr val="104862"/>
                  </a:solidFill>
                  <a:uFillTx/>
                  <a:latin typeface="Aptos Display"/>
                  <a:cs typeface="Aldhabi" pitchFamily="2"/>
                </a:rPr>
                <a:t> : </a:t>
              </a:r>
            </a:p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800" b="1" i="0" u="none" strike="noStrike" kern="1200" cap="none" spc="0" baseline="0" dirty="0">
                  <a:solidFill>
                    <a:srgbClr val="104862"/>
                  </a:solidFill>
                  <a:uFillTx/>
                  <a:latin typeface="Aptos Display"/>
                  <a:cs typeface="Aldhabi" pitchFamily="2"/>
                </a:rPr>
                <a:t>       R2 score 0.975 and MAE = 8.218,07</a:t>
              </a:r>
            </a:p>
            <a:p>
              <a:pPr marL="285750" marR="0" lvl="0" indent="-28575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SzPct val="100000"/>
                <a:buFont typeface="Arial" pitchFamily="34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800" b="1" i="0" u="none" strike="noStrike" kern="1200" cap="none" spc="0" baseline="0" dirty="0">
                  <a:solidFill>
                    <a:srgbClr val="104862"/>
                  </a:solidFill>
                  <a:uFillTx/>
                  <a:latin typeface="Aptos Display"/>
                  <a:cs typeface="Aldhabi" pitchFamily="2"/>
                </a:rPr>
                <a:t>Metric values on Aim </a:t>
              </a:r>
              <a:r>
                <a:rPr lang="en-US" sz="1800" b="1" i="0" u="none" strike="noStrike" kern="1200" cap="none" spc="0" baseline="0" dirty="0" err="1">
                  <a:solidFill>
                    <a:srgbClr val="104862"/>
                  </a:solidFill>
                  <a:uFillTx/>
                  <a:latin typeface="Aptos Display"/>
                  <a:cs typeface="Aldhabi" pitchFamily="2"/>
                </a:rPr>
                <a:t>DataFrame</a:t>
              </a:r>
              <a:r>
                <a:rPr lang="en-US" b="1" dirty="0">
                  <a:solidFill>
                    <a:srgbClr val="104862"/>
                  </a:solidFill>
                  <a:latin typeface="Aptos Display"/>
                  <a:cs typeface="Aldhabi" pitchFamily="2"/>
                </a:rPr>
                <a:t> </a:t>
              </a:r>
              <a:r>
                <a:rPr lang="en-US" sz="1800" b="1" i="0" u="none" strike="noStrike" kern="1200" cap="none" spc="0" baseline="0" dirty="0">
                  <a:solidFill>
                    <a:srgbClr val="104862"/>
                  </a:solidFill>
                  <a:uFillTx/>
                  <a:latin typeface="Aptos Display"/>
                  <a:cs typeface="Aldhabi" pitchFamily="2"/>
                </a:rPr>
                <a:t>: </a:t>
              </a:r>
            </a:p>
            <a:p>
              <a:pPr marL="285750" marR="0" lvl="0" indent="-28575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SzPct val="100000"/>
                <a:buFont typeface="Arial" pitchFamily="34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800" b="1" i="0" u="none" strike="noStrike" kern="1200" cap="none" spc="0" baseline="0" dirty="0">
                  <a:solidFill>
                    <a:srgbClr val="104862"/>
                  </a:solidFill>
                  <a:uFillTx/>
                  <a:latin typeface="Aptos Display"/>
                  <a:cs typeface="Aldhabi" pitchFamily="2"/>
                </a:rPr>
                <a:t>R2 score = 96,6 and MAE = 13.882,04 </a:t>
              </a:r>
            </a:p>
            <a:p>
              <a:pPr marL="0" marR="0" lvl="0" indent="0" algn="l" defTabSz="914400" rtl="0" fontAlgn="auto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 dirty="0">
                <a:solidFill>
                  <a:srgbClr val="104862"/>
                </a:solidFill>
                <a:uFillTx/>
                <a:latin typeface="Aptos Display"/>
                <a:cs typeface="Aldhabi" pitchFamily="2"/>
              </a:endParaRPr>
            </a:p>
          </p:txBody>
        </p:sp>
      </p:grpSp>
      <p:pic>
        <p:nvPicPr>
          <p:cNvPr id="9" name="Picture 13" descr="A graph with blue and white bars&#10;&#10;Description automatically generated">
            <a:extLst>
              <a:ext uri="{FF2B5EF4-FFF2-40B4-BE49-F238E27FC236}">
                <a16:creationId xmlns:a16="http://schemas.microsoft.com/office/drawing/2014/main" id="{D169BAC7-565A-3546-9711-9A7318D08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696" y="443401"/>
            <a:ext cx="5873849" cy="32830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Picture 11" descr="A graph with blue dots and red lines&#10;&#10;Description automatically generated">
            <a:extLst>
              <a:ext uri="{FF2B5EF4-FFF2-40B4-BE49-F238E27FC236}">
                <a16:creationId xmlns:a16="http://schemas.microsoft.com/office/drawing/2014/main" id="{03DA94AA-E460-C838-F5AF-5D5C28AE8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970" y="3633771"/>
            <a:ext cx="5771537" cy="301386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8">
            <a:extLst>
              <a:ext uri="{FF2B5EF4-FFF2-40B4-BE49-F238E27FC236}">
                <a16:creationId xmlns:a16="http://schemas.microsoft.com/office/drawing/2014/main" id="{E646BAC2-D38E-C6ED-FDA3-A7369FDA5037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Rectangle 39">
            <a:extLst>
              <a:ext uri="{FF2B5EF4-FFF2-40B4-BE49-F238E27FC236}">
                <a16:creationId xmlns:a16="http://schemas.microsoft.com/office/drawing/2014/main" id="{7689DA1E-4234-5096-A1C4-75D2A1EF9CFD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638586" y="639280"/>
            <a:ext cx="6858000" cy="557944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104862"/>
              </a:gs>
            </a:gsLst>
            <a:lin ang="30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4" name="Rectangle 40">
            <a:extLst>
              <a:ext uri="{FF2B5EF4-FFF2-40B4-BE49-F238E27FC236}">
                <a16:creationId xmlns:a16="http://schemas.microsoft.com/office/drawing/2014/main" id="{AF63AAB1-A216-78DE-EAC1-7191CBE52807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393211" y="395203"/>
            <a:ext cx="6346210" cy="557608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156082">
                  <a:alpha val="0"/>
                </a:srgbClr>
              </a:gs>
            </a:gsLst>
            <a:lin ang="1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5" name="Rectangle 41">
            <a:extLst>
              <a:ext uri="{FF2B5EF4-FFF2-40B4-BE49-F238E27FC236}">
                <a16:creationId xmlns:a16="http://schemas.microsoft.com/office/drawing/2014/main" id="{927ACB1B-7993-897E-9F96-7DCF1870D382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1528904" y="2818968"/>
            <a:ext cx="2501981" cy="5576084"/>
          </a:xfrm>
          <a:prstGeom prst="rect">
            <a:avLst/>
          </a:prstGeom>
          <a:gradFill>
            <a:gsLst>
              <a:gs pos="0">
                <a:srgbClr val="156082">
                  <a:alpha val="29000"/>
                </a:srgbClr>
              </a:gs>
              <a:gs pos="100000">
                <a:srgbClr val="000000">
                  <a:alpha val="30000"/>
                </a:srgbClr>
              </a:gs>
            </a:gsLst>
            <a:lin ang="7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6" name="Rectangle 42">
            <a:extLst>
              <a:ext uri="{FF2B5EF4-FFF2-40B4-BE49-F238E27FC236}">
                <a16:creationId xmlns:a16="http://schemas.microsoft.com/office/drawing/2014/main" id="{C01C7207-3A34-654B-C5AC-DF40E00D9B98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425073" y="852792"/>
            <a:ext cx="6858000" cy="515241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156082">
                  <a:alpha val="11000"/>
                </a:srgbClr>
              </a:gs>
            </a:gsLst>
            <a:lin ang="7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7" name="Oval 43">
            <a:extLst>
              <a:ext uri="{FF2B5EF4-FFF2-40B4-BE49-F238E27FC236}">
                <a16:creationId xmlns:a16="http://schemas.microsoft.com/office/drawing/2014/main" id="{5313AE41-D53D-E6A5-4996-33628B4611C0}"/>
              </a:ext>
            </a:extLst>
          </p:cNvPr>
          <p:cNvSpPr>
            <a:spLocks noMove="1" noResize="1"/>
          </p:cNvSpPr>
          <p:nvPr/>
        </p:nvSpPr>
        <p:spPr>
          <a:xfrm rot="6097841">
            <a:off x="818707" y="1128506"/>
            <a:ext cx="4318299" cy="431829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gradFill>
            <a:gsLst>
              <a:gs pos="0">
                <a:srgbClr val="156082">
                  <a:alpha val="0"/>
                </a:srgbClr>
              </a:gs>
              <a:gs pos="100000">
                <a:srgbClr val="46B1E1">
                  <a:alpha val="15000"/>
                </a:srgbClr>
              </a:gs>
            </a:gsLst>
            <a:lin ang="17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14348F0-FF48-8A95-7EDD-39FAAEE80A6D}"/>
              </a:ext>
            </a:extLst>
          </p:cNvPr>
          <p:cNvSpPr txBox="1"/>
          <p:nvPr/>
        </p:nvSpPr>
        <p:spPr>
          <a:xfrm>
            <a:off x="826398" y="1318372"/>
            <a:ext cx="4230096" cy="33874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1" i="0" u="none" strike="noStrike" kern="1200" cap="none" spc="0" baseline="0">
                <a:solidFill>
                  <a:srgbClr val="FFFFFF"/>
                </a:solidFill>
                <a:uFillTx/>
                <a:latin typeface="Aptos Display"/>
              </a:rPr>
              <a:t>Stages of </a:t>
            </a:r>
            <a:r>
              <a:rPr lang="en-US" sz="4000" b="1" i="0" u="none" strike="noStrike" kern="1200" cap="none" spc="0" baseline="0">
                <a:solidFill>
                  <a:srgbClr val="00B050"/>
                </a:solidFill>
                <a:uFillTx/>
                <a:latin typeface="Aptos Display"/>
              </a:rPr>
              <a:t>ARIMA</a:t>
            </a:r>
            <a:r>
              <a:rPr lang="en-US" sz="4000" b="1" i="0" u="none" strike="noStrike" kern="1200" cap="none" spc="0" baseline="0">
                <a:solidFill>
                  <a:srgbClr val="FFFFFF"/>
                </a:solidFill>
                <a:uFillTx/>
                <a:latin typeface="Aptos Display"/>
              </a:rPr>
              <a:t> Modeling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93E2D6B9-1033-D864-04F8-79955756BFBE}"/>
              </a:ext>
            </a:extLst>
          </p:cNvPr>
          <p:cNvSpPr txBox="1"/>
          <p:nvPr/>
        </p:nvSpPr>
        <p:spPr>
          <a:xfrm>
            <a:off x="6503157" y="649480"/>
            <a:ext cx="4862450" cy="554604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3429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Stage 1 </a:t>
            </a:r>
            <a:r>
              <a: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Identify the key features of the data and check for stationarity</a:t>
            </a:r>
          </a:p>
          <a:p>
            <a:pPr marL="3429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Stage 2 </a:t>
            </a:r>
            <a:r>
              <a: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Preselect models that are compatible with time series characteristics</a:t>
            </a:r>
          </a:p>
          <a:p>
            <a:pPr marL="3429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Stage 3 </a:t>
            </a:r>
            <a:r>
              <a: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Estimate model parameters</a:t>
            </a:r>
          </a:p>
          <a:p>
            <a:pPr marL="3429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Stage 4 </a:t>
            </a:r>
            <a:r>
              <a: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Select best model using an information criterion.</a:t>
            </a:r>
          </a:p>
          <a:p>
            <a:pPr marL="342900" marR="0" lvl="0" indent="-228600" algn="l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Stage 5 </a:t>
            </a:r>
            <a:r>
              <a: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Perform visual and analytical diagnostics procedures</a:t>
            </a:r>
          </a:p>
        </p:txBody>
      </p:sp>
    </p:spTree>
    <p:extLst>
      <p:ext uri="{BB962C8B-B14F-4D97-AF65-F5344CB8AC3E}">
        <p14:creationId xmlns:p14="http://schemas.microsoft.com/office/powerpoint/2010/main" val="1023927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4">
            <a:extLst>
              <a:ext uri="{FF2B5EF4-FFF2-40B4-BE49-F238E27FC236}">
                <a16:creationId xmlns:a16="http://schemas.microsoft.com/office/drawing/2014/main" id="{FE277F10-C779-153A-E2E0-351990349D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6620" y="192600"/>
            <a:ext cx="4891491" cy="1777712"/>
          </a:xfrm>
        </p:spPr>
        <p:txBody>
          <a:bodyPr/>
          <a:lstStyle/>
          <a:p>
            <a:pPr lvl="0"/>
            <a:r>
              <a:rPr lang="en-US" sz="4000" b="1">
                <a:latin typeface="system-ui"/>
              </a:rPr>
              <a:t>Check for </a:t>
            </a:r>
            <a:r>
              <a:rPr lang="en-US" sz="4000" b="1"/>
              <a:t>stationarity</a:t>
            </a:r>
            <a:r>
              <a:rPr lang="en-US" sz="4000" b="1">
                <a:latin typeface="system-ui"/>
              </a:rPr>
              <a:t> of time series</a:t>
            </a:r>
            <a:endParaRPr lang="de-DE" sz="4000"/>
          </a:p>
        </p:txBody>
      </p:sp>
      <p:sp>
        <p:nvSpPr>
          <p:cNvPr id="3" name="Content Placeholder 16">
            <a:extLst>
              <a:ext uri="{FF2B5EF4-FFF2-40B4-BE49-F238E27FC236}">
                <a16:creationId xmlns:a16="http://schemas.microsoft.com/office/drawing/2014/main" id="{D1644439-1F7A-3613-B616-BF620A7B784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38740" y="2142841"/>
            <a:ext cx="5128787" cy="4215100"/>
          </a:xfrm>
        </p:spPr>
        <p:txBody>
          <a:bodyPr/>
          <a:lstStyle/>
          <a:p>
            <a:pPr lvl="0">
              <a:lnSpc>
                <a:spcPct val="70000"/>
              </a:lnSpc>
            </a:pPr>
            <a:r>
              <a:rPr lang="en-US" sz="1700" b="1"/>
              <a:t>Stationary Time Series</a:t>
            </a:r>
            <a:r>
              <a:rPr lang="en-US" sz="1700"/>
              <a:t>: It maintains consistent mean, variance, and autocorrelations over time.</a:t>
            </a:r>
          </a:p>
          <a:p>
            <a:pPr lvl="0">
              <a:lnSpc>
                <a:spcPct val="70000"/>
              </a:lnSpc>
            </a:pPr>
            <a:endParaRPr lang="en-US" sz="1700"/>
          </a:p>
          <a:p>
            <a:pPr lvl="1">
              <a:lnSpc>
                <a:spcPct val="70000"/>
              </a:lnSpc>
            </a:pPr>
            <a:r>
              <a:rPr lang="en-US" sz="1700" b="1"/>
              <a:t>Time Series Analysis</a:t>
            </a:r>
            <a:r>
              <a:rPr lang="en-US" sz="1700"/>
              <a:t>: Involves analyzing plots and decomposing features to identify trends, seasonal patterns, and noise.</a:t>
            </a:r>
          </a:p>
          <a:p>
            <a:pPr lvl="1">
              <a:lnSpc>
                <a:spcPct val="70000"/>
              </a:lnSpc>
            </a:pPr>
            <a:endParaRPr lang="en-US" sz="1700"/>
          </a:p>
          <a:p>
            <a:pPr lvl="1">
              <a:lnSpc>
                <a:spcPct val="70000"/>
              </a:lnSpc>
            </a:pPr>
            <a:r>
              <a:rPr lang="en-US" sz="1700" b="1"/>
              <a:t>Augmented Dickey-Fuller (ADF) Test</a:t>
            </a:r>
            <a:r>
              <a:rPr lang="en-US" sz="1700"/>
              <a:t>: Essential for checking the stationarity of a time series.</a:t>
            </a:r>
          </a:p>
          <a:p>
            <a:pPr lvl="0">
              <a:lnSpc>
                <a:spcPct val="70000"/>
              </a:lnSpc>
            </a:pPr>
            <a:r>
              <a:rPr lang="en-US" sz="1700"/>
              <a:t>It provides: </a:t>
            </a:r>
          </a:p>
          <a:p>
            <a:pPr lvl="1">
              <a:lnSpc>
                <a:spcPct val="70000"/>
              </a:lnSpc>
            </a:pPr>
            <a:r>
              <a:rPr lang="en-US" sz="1700" b="1"/>
              <a:t>Test Statistic</a:t>
            </a:r>
            <a:r>
              <a:rPr lang="en-US" sz="1700"/>
              <a:t>: Indicates the strength of rejection against non-stationarity.</a:t>
            </a:r>
          </a:p>
          <a:p>
            <a:pPr lvl="1">
              <a:lnSpc>
                <a:spcPct val="70000"/>
              </a:lnSpc>
            </a:pPr>
            <a:r>
              <a:rPr lang="en-US" sz="1700" b="1"/>
              <a:t>p-value</a:t>
            </a:r>
            <a:r>
              <a:rPr lang="en-US" sz="1700"/>
              <a:t>: Indicates the probability of observing the test statistic if non-stationarity is true.</a:t>
            </a:r>
          </a:p>
        </p:txBody>
      </p:sp>
      <p:pic>
        <p:nvPicPr>
          <p:cNvPr id="4" name="Picture 6" descr="A screenshot of a test results&#10;&#10;Description automatically generated">
            <a:extLst>
              <a:ext uri="{FF2B5EF4-FFF2-40B4-BE49-F238E27FC236}">
                <a16:creationId xmlns:a16="http://schemas.microsoft.com/office/drawing/2014/main" id="{02E60F6B-AE80-C310-36F0-EFD21B6821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62" t="40256" r="884" b="35502"/>
          <a:stretch>
            <a:fillRect/>
          </a:stretch>
        </p:blipFill>
        <p:spPr>
          <a:xfrm>
            <a:off x="6389342" y="5052297"/>
            <a:ext cx="4835950" cy="106399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6" descr="A graph of a graph showing a number of blue lines&#10;&#10;Description automatically generated with medium confidence">
            <a:extLst>
              <a:ext uri="{FF2B5EF4-FFF2-40B4-BE49-F238E27FC236}">
                <a16:creationId xmlns:a16="http://schemas.microsoft.com/office/drawing/2014/main" id="{2FD9A4E9-0877-02FA-6378-78AB52113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029" y="1237667"/>
            <a:ext cx="6187717" cy="412514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575452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46AC9820-0FBC-24A8-974F-B7F1DB56A99B}"/>
              </a:ext>
            </a:extLst>
          </p:cNvPr>
          <p:cNvSpPr>
            <a:spLocks noMove="1" noResize="1"/>
          </p:cNvSpPr>
          <p:nvPr/>
        </p:nvSpPr>
        <p:spPr>
          <a:xfrm>
            <a:off x="1527" y="0"/>
            <a:ext cx="12188952" cy="68580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Rectangle 18">
            <a:extLst>
              <a:ext uri="{FF2B5EF4-FFF2-40B4-BE49-F238E27FC236}">
                <a16:creationId xmlns:a16="http://schemas.microsoft.com/office/drawing/2014/main" id="{32B4238F-E014-BDF8-15D1-8BD9C74292AF}"/>
              </a:ext>
            </a:extLst>
          </p:cNvPr>
          <p:cNvSpPr>
            <a:spLocks noMove="1" noResize="1"/>
          </p:cNvSpPr>
          <p:nvPr/>
        </p:nvSpPr>
        <p:spPr>
          <a:xfrm>
            <a:off x="1527" y="0"/>
            <a:ext cx="12188952" cy="6858000"/>
          </a:xfrm>
          <a:prstGeom prst="rect">
            <a:avLst/>
          </a:prstGeom>
          <a:solidFill>
            <a:srgbClr val="E8E8E8">
              <a:alpha val="35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4" name="Rectangle 20">
            <a:extLst>
              <a:ext uri="{FF2B5EF4-FFF2-40B4-BE49-F238E27FC236}">
                <a16:creationId xmlns:a16="http://schemas.microsoft.com/office/drawing/2014/main" id="{CCE62F5E-C8D9-BACF-8398-AFB709907E55}"/>
              </a:ext>
            </a:extLst>
          </p:cNvPr>
          <p:cNvSpPr>
            <a:spLocks noMove="1" noResize="1"/>
          </p:cNvSpPr>
          <p:nvPr/>
        </p:nvSpPr>
        <p:spPr>
          <a:xfrm>
            <a:off x="1478319" y="699900"/>
            <a:ext cx="10713677" cy="5433319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D1D5489-4756-B7C4-68E2-FBA5F2978E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7075" y="412440"/>
            <a:ext cx="7461641" cy="1347532"/>
          </a:xfrm>
        </p:spPr>
        <p:txBody>
          <a:bodyPr anchor="b"/>
          <a:lstStyle/>
          <a:p>
            <a:pPr lvl="0"/>
            <a:r>
              <a:rPr lang="en-US" sz="4000" b="1"/>
              <a:t>Key Concepts in </a:t>
            </a:r>
            <a:r>
              <a:rPr lang="en-US" sz="4000" b="1">
                <a:solidFill>
                  <a:srgbClr val="13501B"/>
                </a:solidFill>
              </a:rPr>
              <a:t>ARIMA</a:t>
            </a:r>
            <a:r>
              <a:rPr lang="en-US" sz="4000" b="1"/>
              <a:t> Time Series Analysis</a:t>
            </a:r>
            <a:endParaRPr lang="de-DE" sz="4000"/>
          </a:p>
        </p:txBody>
      </p:sp>
      <p:sp>
        <p:nvSpPr>
          <p:cNvPr id="6" name="Rectangle 22">
            <a:extLst>
              <a:ext uri="{FF2B5EF4-FFF2-40B4-BE49-F238E27FC236}">
                <a16:creationId xmlns:a16="http://schemas.microsoft.com/office/drawing/2014/main" id="{8C9E12C1-B9F8-B63E-AD9A-2DAC59DAE1D3}"/>
              </a:ext>
            </a:extLst>
          </p:cNvPr>
          <p:cNvSpPr>
            <a:spLocks noMove="1" noResize="1"/>
          </p:cNvSpPr>
          <p:nvPr/>
        </p:nvSpPr>
        <p:spPr>
          <a:xfrm rot="10799991">
            <a:off x="11365982" y="2916413"/>
            <a:ext cx="826014" cy="3201543"/>
          </a:xfrm>
          <a:prstGeom prst="rect">
            <a:avLst/>
          </a:prstGeom>
          <a:solidFill>
            <a:srgbClr val="156082">
              <a:alpha val="25000"/>
            </a:srgbClr>
          </a:solidFill>
          <a:ln cap="flat">
            <a:noFill/>
            <a:prstDash val="solid"/>
          </a:ln>
        </p:spPr>
        <p:txBody>
          <a:bodyPr vert="horz" wrap="square" lIns="0" tIns="0" rIns="0" bIns="0" anchor="ctr" anchorCtr="1" compatLnSpc="1">
            <a:spAutoFit/>
          </a:bodyPr>
          <a:lstStyle/>
          <a:p>
            <a:pPr marL="0" marR="0" lvl="0" indent="0" algn="ctr" defTabSz="825502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000" b="0" i="0" u="none" strike="noStrike" kern="1200" cap="none" spc="0" baseline="0">
              <a:solidFill>
                <a:srgbClr val="000000"/>
              </a:solidFill>
              <a:uFillTx/>
              <a:latin typeface="Helvetica Neue Medium"/>
              <a:ea typeface="Helvetica Neue Medium"/>
              <a:cs typeface="Helvetica Neue Medium"/>
            </a:endParaRPr>
          </a:p>
        </p:txBody>
      </p:sp>
      <p:cxnSp>
        <p:nvCxnSpPr>
          <p:cNvPr id="7" name="Straight Connector 24">
            <a:extLst>
              <a:ext uri="{FF2B5EF4-FFF2-40B4-BE49-F238E27FC236}">
                <a16:creationId xmlns:a16="http://schemas.microsoft.com/office/drawing/2014/main" id="{FE696F90-B900-7FE4-925A-732EE355B090}"/>
              </a:ext>
            </a:extLst>
          </p:cNvPr>
          <p:cNvCxnSpPr>
            <a:cxnSpLocks noMove="1" noResize="1"/>
          </p:cNvCxnSpPr>
          <p:nvPr/>
        </p:nvCxnSpPr>
        <p:spPr>
          <a:xfrm flipV="1">
            <a:off x="11365992" y="5614"/>
            <a:ext cx="0" cy="6858000"/>
          </a:xfrm>
          <a:prstGeom prst="straightConnector1">
            <a:avLst/>
          </a:prstGeom>
          <a:noFill/>
          <a:ln w="9528" cap="rnd">
            <a:solidFill>
              <a:srgbClr val="156082"/>
            </a:solidFill>
            <a:custDash>
              <a:ds d="699906" sp="0"/>
            </a:custDash>
            <a:miter/>
          </a:ln>
        </p:spPr>
      </p:cxnSp>
      <p:cxnSp>
        <p:nvCxnSpPr>
          <p:cNvPr id="8" name="Straight Connector 26">
            <a:extLst>
              <a:ext uri="{FF2B5EF4-FFF2-40B4-BE49-F238E27FC236}">
                <a16:creationId xmlns:a16="http://schemas.microsoft.com/office/drawing/2014/main" id="{26B04C1A-F288-7A6F-1A63-F0E869AF64FD}"/>
              </a:ext>
            </a:extLst>
          </p:cNvPr>
          <p:cNvCxnSpPr>
            <a:cxnSpLocks noMove="1" noResize="1"/>
          </p:cNvCxnSpPr>
          <p:nvPr/>
        </p:nvCxnSpPr>
        <p:spPr>
          <a:xfrm>
            <a:off x="0" y="6118003"/>
            <a:ext cx="12191996" cy="0"/>
          </a:xfrm>
          <a:prstGeom prst="straightConnector1">
            <a:avLst/>
          </a:prstGeom>
          <a:noFill/>
          <a:ln w="9528" cap="rnd">
            <a:solidFill>
              <a:srgbClr val="156082"/>
            </a:solidFill>
            <a:custDash>
              <a:ds d="699906" sp="0"/>
            </a:custDash>
            <a:miter/>
          </a:ln>
        </p:spPr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8AEF1D4-3920-5B6E-1978-A41714B35764}"/>
              </a:ext>
            </a:extLst>
          </p:cNvPr>
          <p:cNvSpPr txBox="1"/>
          <p:nvPr/>
        </p:nvSpPr>
        <p:spPr>
          <a:xfrm>
            <a:off x="2484278" y="1953441"/>
            <a:ext cx="4594713" cy="782177"/>
          </a:xfrm>
          <a:prstGeom prst="rect">
            <a:avLst/>
          </a:prstGeom>
          <a:solidFill>
            <a:srgbClr val="E8E8E8"/>
          </a:solidFill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0" algn="l" defTabSz="640080" rtl="0" fontAlgn="auto" hangingPunct="1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i="0" u="none" strike="noStrike" kern="1200" cap="none" spc="0" baseline="0">
                <a:solidFill>
                  <a:srgbClr val="13501B"/>
                </a:solidFill>
                <a:uFillTx/>
                <a:latin typeface="Aptos"/>
              </a:rPr>
              <a:t>ARIMA model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: A forecasting method that combines </a:t>
            </a:r>
            <a:r>
              <a:rPr lang="en-US" sz="14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A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uto</a:t>
            </a:r>
            <a:r>
              <a:rPr lang="en-US" sz="14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R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egression (</a:t>
            </a:r>
            <a:r>
              <a:rPr lang="en-US" sz="14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AR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), differencing, and </a:t>
            </a:r>
            <a:r>
              <a:rPr lang="en-US" sz="14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M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oving </a:t>
            </a:r>
            <a:r>
              <a:rPr lang="en-US" sz="14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A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verage (</a:t>
            </a:r>
            <a:r>
              <a:rPr lang="en-US" sz="140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MA</a:t>
            </a: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) components to analyze and predict time series data</a:t>
            </a:r>
            <a:r>
              <a:rPr lang="en-US" sz="126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.</a:t>
            </a:r>
            <a:endParaRPr lang="en-US" sz="17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4">
                <a:extLst>
                  <a:ext uri="{FF2B5EF4-FFF2-40B4-BE49-F238E27FC236}">
                    <a16:creationId xmlns:a16="http://schemas.microsoft.com/office/drawing/2014/main" id="{8FD260E4-7EC1-3285-51CE-131C51F01BB4}"/>
                  </a:ext>
                </a:extLst>
              </p:cNvPr>
              <p:cNvSpPr txBox="1"/>
              <p:nvPr/>
            </p:nvSpPr>
            <p:spPr>
              <a:xfrm>
                <a:off x="2009951" y="3398806"/>
                <a:ext cx="2690356" cy="1043879"/>
              </a:xfrm>
              <a:prstGeom prst="rect">
                <a:avLst/>
              </a:prstGeom>
              <a:solidFill>
                <a:srgbClr val="FFFFFF"/>
              </a:solidFill>
              <a:ln w="19046" cap="flat">
                <a:solidFill>
                  <a:srgbClr val="196B24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6400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400" b="1" i="0" u="none" strike="noStrike" kern="1200" cap="none" spc="0" baseline="0">
                    <a:solidFill>
                      <a:srgbClr val="0D3512"/>
                    </a:solidFill>
                    <a:uFillTx/>
                    <a:latin typeface="Aptos"/>
                  </a:rPr>
                  <a:t>AR</a:t>
                </a:r>
                <a:r>
                  <a:rPr lang="en-US" sz="1260" b="0" i="0" u="none" strike="noStrike" kern="1200" cap="none" spc="0" baseline="0">
                    <a:solidFill>
                      <a:srgbClr val="000000"/>
                    </a:solidFill>
                    <a:uFillTx/>
                    <a:latin typeface="Aptos"/>
                  </a:rPr>
                  <a:t>: Represents the relationship between an observation and its past values in time series analysis.</a:t>
                </a:r>
                <a:br>
                  <a:rPr lang="en-US" sz="1260" b="0" i="0" u="none" strike="noStrike" kern="1200" cap="none" spc="0" baseline="0">
                    <a:solidFill>
                      <a:srgbClr val="000000"/>
                    </a:solidFill>
                    <a:uFillTx/>
                    <a:latin typeface="Aptos"/>
                  </a:rPr>
                </a:br>
                <a:r>
                  <a:rPr lang="en-US" sz="1800" b="1" i="0" u="none" strike="noStrike" kern="1200" cap="none" spc="0" baseline="0">
                    <a:solidFill>
                      <a:srgbClr val="000000"/>
                    </a:solidFill>
                    <a:uFillTx/>
                    <a:latin typeface="Aptos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DE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DE" b="0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DE" b="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DE" b="1" i="1"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DE" b="0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DE" b="1" i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DE" b="1" i="1">
                            <a:latin typeface="Cambria Math" panose="02040503050406030204" pitchFamily="18" charset="0"/>
                          </a:rPr>
                          <m:t>𝒑</m:t>
                        </m:r>
                      </m:sup>
                      <m:e>
                        <m:sSub>
                          <m:sSubPr>
                            <m:ctrlPr>
                              <a:rPr lang="en-DE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E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DE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sSub>
                          <m:sSubPr>
                            <m:ctrlPr>
                              <a:rPr lang="en-DE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E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DE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DE" b="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DE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en-DE" b="0" i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DE" b="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E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DE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nary>
                  </m:oMath>
                </a14:m>
                <a:endParaRPr lang="de-DE" sz="1800" b="1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endParaRPr>
              </a:p>
            </p:txBody>
          </p:sp>
        </mc:Choice>
        <mc:Fallback xmlns="">
          <p:sp>
            <p:nvSpPr>
              <p:cNvPr id="10" name="TextBox 4">
                <a:extLst>
                  <a:ext uri="{FF2B5EF4-FFF2-40B4-BE49-F238E27FC236}">
                    <a16:creationId xmlns:a16="http://schemas.microsoft.com/office/drawing/2014/main" id="{8FD260E4-7EC1-3285-51CE-131C51F01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951" y="3398806"/>
                <a:ext cx="2690356" cy="1043879"/>
              </a:xfrm>
              <a:prstGeom prst="rect">
                <a:avLst/>
              </a:prstGeom>
              <a:blipFill>
                <a:blip r:embed="rId2"/>
                <a:stretch>
                  <a:fillRect l="-450" t="-575" r="-450" b="-58621"/>
                </a:stretch>
              </a:blipFill>
              <a:ln w="19046" cap="flat">
                <a:solidFill>
                  <a:srgbClr val="196B24"/>
                </a:solidFill>
                <a:prstDash val="solid"/>
                <a:miter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5">
                <a:extLst>
                  <a:ext uri="{FF2B5EF4-FFF2-40B4-BE49-F238E27FC236}">
                    <a16:creationId xmlns:a16="http://schemas.microsoft.com/office/drawing/2014/main" id="{8FCBD601-DDCB-4298-0827-BC6F1BB698AB}"/>
                  </a:ext>
                </a:extLst>
              </p:cNvPr>
              <p:cNvSpPr txBox="1"/>
              <p:nvPr/>
            </p:nvSpPr>
            <p:spPr>
              <a:xfrm>
                <a:off x="4806580" y="3395889"/>
                <a:ext cx="2758351" cy="1044071"/>
              </a:xfrm>
              <a:prstGeom prst="rect">
                <a:avLst/>
              </a:prstGeom>
              <a:solidFill>
                <a:srgbClr val="FFFFFF"/>
              </a:solidFill>
              <a:ln w="19046" cap="flat">
                <a:solidFill>
                  <a:srgbClr val="196B24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6400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400" b="1" i="0" u="none" strike="noStrike" kern="1200" cap="none" spc="0" baseline="0">
                    <a:solidFill>
                      <a:srgbClr val="0D3512"/>
                    </a:solidFill>
                    <a:uFillTx/>
                    <a:latin typeface="Aptos"/>
                  </a:rPr>
                  <a:t>MA</a:t>
                </a:r>
                <a:r>
                  <a:rPr lang="en-US" sz="1260" b="0" i="0" u="none" strike="noStrike" kern="1200" cap="none" spc="0" baseline="0">
                    <a:solidFill>
                      <a:srgbClr val="000000"/>
                    </a:solidFill>
                    <a:uFillTx/>
                    <a:latin typeface="Aptos"/>
                  </a:rPr>
                  <a:t>: Represents the relationship between an observation and random error terms in time series analysis.  </a:t>
                </a:r>
                <a:br>
                  <a:rPr lang="en-US" sz="1260" b="0" i="0" u="none" strike="noStrike" kern="1200" cap="none" spc="0" baseline="0">
                    <a:solidFill>
                      <a:srgbClr val="000000"/>
                    </a:solidFill>
                    <a:uFillTx/>
                    <a:latin typeface="Aptos"/>
                  </a:rPr>
                </a:br>
                <a:r>
                  <a:rPr lang="en-US" sz="1800" b="0" i="0" u="none" strike="noStrike" kern="1200" cap="none" spc="0" baseline="0">
                    <a:solidFill>
                      <a:srgbClr val="000000"/>
                    </a:solidFill>
                    <a:uFillTx/>
                    <a:latin typeface="Apto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DE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DE" b="0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DE" b="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DE" b="1" i="1"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DE" b="0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DE" b="1" i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DE" b="1" i="1">
                            <a:latin typeface="Cambria Math" panose="02040503050406030204" pitchFamily="18" charset="0"/>
                          </a:rPr>
                          <m:t>𝒒</m:t>
                        </m:r>
                      </m:sup>
                      <m:e>
                        <m:sSub>
                          <m:sSubPr>
                            <m:ctrlPr>
                              <a:rPr lang="en-DE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E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DE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sSub>
                          <m:sSubPr>
                            <m:ctrlPr>
                              <a:rPr lang="en-DE" b="1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E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DE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DE" b="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DE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nary>
                  </m:oMath>
                </a14:m>
                <a:endParaRPr lang="de-DE" sz="1400" b="1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endParaRPr>
              </a:p>
            </p:txBody>
          </p:sp>
        </mc:Choice>
        <mc:Fallback xmlns="">
          <p:sp>
            <p:nvSpPr>
              <p:cNvPr id="11" name="TextBox 5">
                <a:extLst>
                  <a:ext uri="{FF2B5EF4-FFF2-40B4-BE49-F238E27FC236}">
                    <a16:creationId xmlns:a16="http://schemas.microsoft.com/office/drawing/2014/main" id="{8FCBD601-DDCB-4298-0827-BC6F1BB69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580" y="3395889"/>
                <a:ext cx="2758351" cy="1044071"/>
              </a:xfrm>
              <a:prstGeom prst="rect">
                <a:avLst/>
              </a:prstGeom>
              <a:blipFill>
                <a:blip r:embed="rId3"/>
                <a:stretch>
                  <a:fillRect l="-439" t="-575" b="-58621"/>
                </a:stretch>
              </a:blipFill>
              <a:ln w="19046" cap="flat">
                <a:solidFill>
                  <a:srgbClr val="196B24"/>
                </a:solidFill>
                <a:prstDash val="solid"/>
                <a:miter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7">
            <a:extLst>
              <a:ext uri="{FF2B5EF4-FFF2-40B4-BE49-F238E27FC236}">
                <a16:creationId xmlns:a16="http://schemas.microsoft.com/office/drawing/2014/main" id="{4E404E82-2E6D-4EAF-B642-ADA6685A8691}"/>
              </a:ext>
            </a:extLst>
          </p:cNvPr>
          <p:cNvSpPr txBox="1"/>
          <p:nvPr/>
        </p:nvSpPr>
        <p:spPr>
          <a:xfrm>
            <a:off x="3185412" y="5070192"/>
            <a:ext cx="3095216" cy="867930"/>
          </a:xfrm>
          <a:prstGeom prst="rect">
            <a:avLst/>
          </a:prstGeom>
          <a:solidFill>
            <a:srgbClr val="D9D9D9"/>
          </a:solidFill>
          <a:ln w="19046" cap="flat">
            <a:solidFill>
              <a:srgbClr val="156082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40030" marR="0" lvl="1" indent="0" algn="l" defTabSz="640080" rtl="0" fontAlgn="auto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6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ACF</a:t>
            </a:r>
            <a:r>
              <a:rPr lang="en-US" sz="126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plots are utilized to identify the Autoregression  component, while </a:t>
            </a:r>
            <a:r>
              <a:rPr lang="en-US" sz="1260" b="1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PACF</a:t>
            </a:r>
            <a:r>
              <a:rPr lang="en-US" sz="126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rPr>
              <a:t> plots are employed to identify the Moving Average  component.</a:t>
            </a: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pto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B2DBAC12-B04E-3C63-9E70-191F3280A2D3}"/>
                  </a:ext>
                </a:extLst>
              </p:cNvPr>
              <p:cNvSpPr txBox="1"/>
              <p:nvPr/>
            </p:nvSpPr>
            <p:spPr>
              <a:xfrm>
                <a:off x="7606701" y="2509945"/>
                <a:ext cx="3539834" cy="1957456"/>
              </a:xfrm>
              <a:prstGeom prst="rect">
                <a:avLst/>
              </a:prstGeom>
              <a:solidFill>
                <a:srgbClr val="FFFFFF"/>
              </a:solidFill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440055" marR="0" lvl="1" indent="-200025" algn="l" defTabSz="6400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60" b="1" i="0" u="none" strike="noStrike" kern="1200" cap="none" spc="0" baseline="0">
                    <a:solidFill>
                      <a:srgbClr val="000000"/>
                    </a:solidFill>
                    <a:uFillTx/>
                    <a:latin typeface="Aptos"/>
                  </a:rPr>
                  <a:t>Differencing</a:t>
                </a:r>
                <a:r>
                  <a:rPr lang="en-US" sz="1260" b="0" i="0" u="none" strike="noStrike" kern="1200" cap="none" spc="0" baseline="0">
                    <a:solidFill>
                      <a:srgbClr val="000000"/>
                    </a:solidFill>
                    <a:uFillTx/>
                    <a:latin typeface="Aptos"/>
                  </a:rPr>
                  <a:t>: A transformation in time series analysis to make data stationary.</a:t>
                </a:r>
              </a:p>
              <a:p>
                <a:pPr marL="440055" marR="0" lvl="1" indent="-200025" algn="l" defTabSz="6400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260" b="1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endParaRPr>
              </a:p>
              <a:p>
                <a:pPr marL="440055" marR="0" lvl="1" indent="-200025" algn="l" defTabSz="64008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260" b="1" i="0" u="none" strike="noStrike" kern="1200" cap="none" spc="0" baseline="0">
                    <a:solidFill>
                      <a:srgbClr val="000000"/>
                    </a:solidFill>
                    <a:uFillTx/>
                    <a:latin typeface="Aptos"/>
                  </a:rPr>
                  <a:t>AIC </a:t>
                </a:r>
                <a:r>
                  <a:rPr lang="en-US" sz="1260" b="0" i="0" u="none" strike="noStrike" kern="1200" cap="none" spc="0" baseline="0">
                    <a:solidFill>
                      <a:srgbClr val="000000"/>
                    </a:solidFill>
                    <a:uFillTx/>
                    <a:latin typeface="Aptos"/>
                  </a:rPr>
                  <a:t>(Akaike Information Criterion): Balances model fit and complexity, guiding model selection by quantifying relative model quality. </a:t>
                </a:r>
                <a:br>
                  <a:rPr lang="de-DE" sz="1260" b="0" i="1" u="none" strike="noStrike" kern="1200" cap="none" spc="0" baseline="0">
                    <a:solidFill>
                      <a:srgbClr val="000000"/>
                    </a:solidFill>
                    <a:uFillTx/>
                    <a:latin typeface="Cambria Math" pitchFamily="18"/>
                  </a:rPr>
                </a:br>
                <a14:m>
                  <m:oMath xmlns:m="http://schemas.openxmlformats.org/officeDocument/2006/math">
                    <m:r>
                      <a:rPr lang="en-DE" b="1" i="1">
                        <a:latin typeface="Cambria Math" panose="02040503050406030204" pitchFamily="18" charset="0"/>
                      </a:rPr>
                      <m:t>𝑨𝑰𝑪</m:t>
                    </m:r>
                    <m:r>
                      <a:rPr lang="en-DE" b="0" i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DE" b="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DE" b="1" i="0">
                            <a:latin typeface="Cambria Math" panose="02040503050406030204" pitchFamily="18" charset="0"/>
                          </a:rPr>
                          <m:t>𝐥𝐧</m:t>
                        </m:r>
                      </m:fName>
                      <m:e>
                        <m:d>
                          <m:dPr>
                            <m:ctrlPr>
                              <a:rPr lang="en-DE" b="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DE" b="1" i="1">
                                <a:latin typeface="Cambria Math" panose="02040503050406030204" pitchFamily="18" charset="0"/>
                              </a:rPr>
                              <m:t>𝑴𝑺𝑬</m:t>
                            </m:r>
                          </m:e>
                        </m:d>
                      </m:e>
                    </m:func>
                    <m:r>
                      <a:rPr lang="en-DE" b="0" i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DE" b="1" i="1">
                        <a:latin typeface="Cambria Math" panose="02040503050406030204" pitchFamily="18" charset="0"/>
                      </a:rPr>
                      <m:t>𝒑𝒍𝒏</m:t>
                    </m:r>
                    <m:r>
                      <a:rPr lang="en-DE" b="0" i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DE" b="1" i="1">
                        <a:latin typeface="Cambria Math" panose="02040503050406030204" pitchFamily="18" charset="0"/>
                      </a:rPr>
                      <m:t>𝒏</m:t>
                    </m:r>
                    <m:f>
                      <m:fPr>
                        <m:type m:val="lin"/>
                        <m:ctrlPr>
                          <a:rPr lang="en-DE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DE" b="0" i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DE" b="1" i="1">
                            <a:latin typeface="Cambria Math" panose="02040503050406030204" pitchFamily="18" charset="0"/>
                          </a:rPr>
                          <m:t>𝒏</m:t>
                        </m:r>
                      </m:den>
                    </m:f>
                  </m:oMath>
                </a14:m>
                <a:endParaRPr lang="en-US" sz="1800" b="1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endParaRPr>
              </a:p>
            </p:txBody>
          </p:sp>
        </mc:Choice>
        <mc:Fallback xmlns="">
          <p:sp>
            <p:nvSpPr>
              <p:cNvPr id="13" name="TextBox 8">
                <a:extLst>
                  <a:ext uri="{FF2B5EF4-FFF2-40B4-BE49-F238E27FC236}">
                    <a16:creationId xmlns:a16="http://schemas.microsoft.com/office/drawing/2014/main" id="{B2DBAC12-B04E-3C63-9E70-191F3280A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701" y="2509945"/>
                <a:ext cx="3539834" cy="1957456"/>
              </a:xfrm>
              <a:prstGeom prst="rect">
                <a:avLst/>
              </a:prstGeom>
              <a:blipFill>
                <a:blip r:embed="rId4"/>
                <a:stretch>
                  <a:fillRect t="-312" r="-12931" b="-28660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32">
            <a:extLst>
              <a:ext uri="{FF2B5EF4-FFF2-40B4-BE49-F238E27FC236}">
                <a16:creationId xmlns:a16="http://schemas.microsoft.com/office/drawing/2014/main" id="{5348FCDB-E7E7-0093-86BB-D5220C7812AC}"/>
              </a:ext>
            </a:extLst>
          </p:cNvPr>
          <p:cNvCxnSpPr>
            <a:stCxn id="9" idx="2"/>
            <a:endCxn id="11" idx="0"/>
          </p:cNvCxnSpPr>
          <p:nvPr/>
        </p:nvCxnSpPr>
        <p:spPr>
          <a:xfrm>
            <a:off x="4781635" y="2735618"/>
            <a:ext cx="1404121" cy="660271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cxnSp>
        <p:nvCxnSpPr>
          <p:cNvPr id="15" name="Straight Arrow Connector 34">
            <a:extLst>
              <a:ext uri="{FF2B5EF4-FFF2-40B4-BE49-F238E27FC236}">
                <a16:creationId xmlns:a16="http://schemas.microsoft.com/office/drawing/2014/main" id="{5D70645E-2307-3DDF-B3B6-79468DF097DA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355129" y="2735618"/>
            <a:ext cx="1426506" cy="663188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cxnSp>
        <p:nvCxnSpPr>
          <p:cNvPr id="16" name="Straight Arrow Connector 36">
            <a:extLst>
              <a:ext uri="{FF2B5EF4-FFF2-40B4-BE49-F238E27FC236}">
                <a16:creationId xmlns:a16="http://schemas.microsoft.com/office/drawing/2014/main" id="{F9DD8F46-17A2-9E2F-8552-A33ADC6F7E86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 flipH="1">
            <a:off x="4733020" y="4439960"/>
            <a:ext cx="1452736" cy="630232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cxnSp>
        <p:nvCxnSpPr>
          <p:cNvPr id="17" name="Straight Arrow Connector 38">
            <a:extLst>
              <a:ext uri="{FF2B5EF4-FFF2-40B4-BE49-F238E27FC236}">
                <a16:creationId xmlns:a16="http://schemas.microsoft.com/office/drawing/2014/main" id="{8C9BC400-865C-88AA-6297-0B1899481BE4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3355129" y="4442685"/>
            <a:ext cx="1377891" cy="627507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</p:spTree>
    <p:extLst>
      <p:ext uri="{BB962C8B-B14F-4D97-AF65-F5344CB8AC3E}">
        <p14:creationId xmlns:p14="http://schemas.microsoft.com/office/powerpoint/2010/main" val="44807133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F7A7-2704-01C0-5AD8-D905717E48B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4000" b="1">
                <a:latin typeface="system-ui"/>
              </a:rPr>
              <a:t>Estimate ARIMA</a:t>
            </a:r>
            <a:r>
              <a:rPr lang="de-DE" sz="2400" b="1">
                <a:latin typeface="system-ui"/>
              </a:rPr>
              <a:t>(p,d,q) </a:t>
            </a:r>
            <a:r>
              <a:rPr lang="de-DE" sz="4000" b="1">
                <a:latin typeface="system-ui"/>
              </a:rPr>
              <a:t>model Parameters</a:t>
            </a:r>
            <a:endParaRPr lang="de-DE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33E30-C228-290D-97B8-1E0ED6B4A36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467465"/>
            <a:ext cx="9453112" cy="1082183"/>
          </a:xfrm>
        </p:spPr>
        <p:txBody>
          <a:bodyPr/>
          <a:lstStyle/>
          <a:p>
            <a:pPr lvl="0">
              <a:lnSpc>
                <a:spcPct val="70000"/>
              </a:lnSpc>
            </a:pPr>
            <a:r>
              <a:rPr lang="en-US" sz="1800" b="1"/>
              <a:t>ACF plot and PACF plot: </a:t>
            </a:r>
            <a:r>
              <a:rPr lang="en-US" sz="1800"/>
              <a:t>These plots provide insights into the autocorrelation and partial autocorrelation structures of the time series data.</a:t>
            </a:r>
          </a:p>
          <a:p>
            <a:pPr lvl="0">
              <a:lnSpc>
                <a:spcPct val="70000"/>
              </a:lnSpc>
            </a:pPr>
            <a:r>
              <a:rPr lang="en-US" sz="1800" b="1"/>
              <a:t>Time series cross-validation </a:t>
            </a:r>
            <a:r>
              <a:rPr lang="en-US" sz="1800"/>
              <a:t>sequentially splits the data based on time to preserve the temporal order of observations, enabling the determination of the best parameter.</a:t>
            </a:r>
            <a:endParaRPr lang="de-DE" sz="1800"/>
          </a:p>
          <a:p>
            <a:pPr lvl="0">
              <a:lnSpc>
                <a:spcPct val="80000"/>
              </a:lnSpc>
            </a:pPr>
            <a:endParaRPr lang="de-DE" sz="1600"/>
          </a:p>
        </p:txBody>
      </p:sp>
      <p:pic>
        <p:nvPicPr>
          <p:cNvPr id="4" name="Picture 4" descr="A graph of a function&#10;&#10;Description automatically generated">
            <a:extLst>
              <a:ext uri="{FF2B5EF4-FFF2-40B4-BE49-F238E27FC236}">
                <a16:creationId xmlns:a16="http://schemas.microsoft.com/office/drawing/2014/main" id="{98C5BD95-765D-86CF-B18B-020C14B5F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928" y="2546969"/>
            <a:ext cx="6297280" cy="419819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5" descr="A graph of a test results&#10;&#10;Description automatically generated with medium confidence">
            <a:extLst>
              <a:ext uri="{FF2B5EF4-FFF2-40B4-BE49-F238E27FC236}">
                <a16:creationId xmlns:a16="http://schemas.microsoft.com/office/drawing/2014/main" id="{253FC865-7E10-2F76-660D-18C225C29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306" y="2717322"/>
            <a:ext cx="3819677" cy="3832863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29538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9">
            <a:extLst>
              <a:ext uri="{FF2B5EF4-FFF2-40B4-BE49-F238E27FC236}">
                <a16:creationId xmlns:a16="http://schemas.microsoft.com/office/drawing/2014/main" id="{803B1881-C8C0-2C1F-9852-DAEAAFCA5D32}"/>
              </a:ext>
            </a:extLst>
          </p:cNvPr>
          <p:cNvGrpSpPr/>
          <p:nvPr/>
        </p:nvGrpSpPr>
        <p:grpSpPr>
          <a:xfrm>
            <a:off x="454742" y="10733"/>
            <a:ext cx="527709" cy="5860032"/>
            <a:chOff x="325727" y="9"/>
            <a:chExt cx="527709" cy="5860032"/>
          </a:xfrm>
        </p:grpSpPr>
        <p:sp>
          <p:nvSpPr>
            <p:cNvPr id="5" name="Rectangle 23">
              <a:extLst>
                <a:ext uri="{FF2B5EF4-FFF2-40B4-BE49-F238E27FC236}">
                  <a16:creationId xmlns:a16="http://schemas.microsoft.com/office/drawing/2014/main" id="{4BB1B9F3-87D0-B65E-BB78-9D7E02195A5B}"/>
                </a:ext>
              </a:extLst>
            </p:cNvPr>
            <p:cNvSpPr/>
            <p:nvPr/>
          </p:nvSpPr>
          <p:spPr>
            <a:xfrm rot="10799991">
              <a:off x="326047" y="5700963"/>
              <a:ext cx="527389" cy="159078"/>
            </a:xfrm>
            <a:prstGeom prst="rect">
              <a:avLst/>
            </a:prstGeom>
            <a:solidFill>
              <a:srgbClr val="0F9ED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6" name="Rectangle 30">
              <a:extLst>
                <a:ext uri="{FF2B5EF4-FFF2-40B4-BE49-F238E27FC236}">
                  <a16:creationId xmlns:a16="http://schemas.microsoft.com/office/drawing/2014/main" id="{2FD80C80-5262-B47E-653D-A7944E57013D}"/>
                </a:ext>
              </a:extLst>
            </p:cNvPr>
            <p:cNvSpPr/>
            <p:nvPr/>
          </p:nvSpPr>
          <p:spPr>
            <a:xfrm rot="5400013" flipH="1" flipV="1">
              <a:off x="-2215075" y="2540811"/>
              <a:ext cx="5608993" cy="527389"/>
            </a:xfrm>
            <a:prstGeom prst="rect">
              <a:avLst/>
            </a:prstGeom>
            <a:solidFill>
              <a:srgbClr val="0F9ED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68E8C99C-475A-6F04-EDDA-7CC72BD43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286" y="336989"/>
            <a:ext cx="2840498" cy="1488636"/>
          </a:xfrm>
          <a:solidFill>
            <a:schemeClr val="bg1"/>
          </a:solidFill>
        </p:spPr>
        <p:txBody>
          <a:bodyPr/>
          <a:lstStyle/>
          <a:p>
            <a:r>
              <a:rPr lang="de-DE" dirty="0"/>
              <a:t>Hypothesis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803040-291B-279B-0C2E-86FF5D322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142" y="1825625"/>
            <a:ext cx="10526404" cy="4351338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de-DE" dirty="0"/>
              <a:t>A </a:t>
            </a:r>
            <a:r>
              <a:rPr lang="de-DE" dirty="0" err="1"/>
              <a:t>short</a:t>
            </a:r>
            <a:r>
              <a:rPr lang="de-DE" dirty="0"/>
              <a:t>-term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daily</a:t>
            </a:r>
            <a:r>
              <a:rPr lang="de-DE" dirty="0"/>
              <a:t> </a:t>
            </a:r>
            <a:r>
              <a:rPr lang="de-DE" dirty="0" err="1"/>
              <a:t>produced</a:t>
            </a:r>
            <a:r>
              <a:rPr lang="de-DE" dirty="0"/>
              <a:t> solar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</a:t>
            </a:r>
            <a:r>
              <a:rPr lang="de-DE" dirty="0" err="1"/>
              <a:t>sun</a:t>
            </a:r>
            <a:r>
              <a:rPr lang="de-DE" dirty="0"/>
              <a:t>)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-</a:t>
            </a:r>
            <a:r>
              <a:rPr lang="de-DE" dirty="0" err="1"/>
              <a:t>to</a:t>
            </a:r>
            <a:r>
              <a:rPr lang="de-DE" dirty="0"/>
              <a:t>-date </a:t>
            </a:r>
            <a:r>
              <a:rPr lang="de-DE" dirty="0" err="1"/>
              <a:t>production</a:t>
            </a:r>
            <a:r>
              <a:rPr lang="de-DE" dirty="0"/>
              <a:t> </a:t>
            </a:r>
            <a:r>
              <a:rPr lang="de-DE" dirty="0" err="1"/>
              <a:t>capacity</a:t>
            </a:r>
            <a:endParaRPr lang="de-DE" dirty="0"/>
          </a:p>
          <a:p>
            <a:r>
              <a:rPr lang="de-DE" dirty="0"/>
              <a:t>A </a:t>
            </a:r>
            <a:r>
              <a:rPr lang="de-DE" dirty="0" err="1"/>
              <a:t>long</a:t>
            </a:r>
            <a:r>
              <a:rPr lang="de-DE" dirty="0"/>
              <a:t>-term </a:t>
            </a:r>
            <a:r>
              <a:rPr lang="de-DE" dirty="0" err="1"/>
              <a:t>forecast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year</a:t>
            </a:r>
            <a:r>
              <a:rPr lang="de-DE" dirty="0"/>
              <a:t> 2024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actual</a:t>
            </a:r>
            <a:r>
              <a:rPr lang="de-DE" dirty="0"/>
              <a:t> </a:t>
            </a:r>
            <a:r>
              <a:rPr lang="de-DE" dirty="0" err="1"/>
              <a:t>produced</a:t>
            </a:r>
            <a:r>
              <a:rPr lang="de-DE" dirty="0"/>
              <a:t> solar </a:t>
            </a:r>
            <a:r>
              <a:rPr lang="de-DE" dirty="0" err="1"/>
              <a:t>energy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years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2015 – 2023</a:t>
            </a:r>
          </a:p>
        </p:txBody>
      </p:sp>
    </p:spTree>
    <p:extLst>
      <p:ext uri="{BB962C8B-B14F-4D97-AF65-F5344CB8AC3E}">
        <p14:creationId xmlns:p14="http://schemas.microsoft.com/office/powerpoint/2010/main" val="22795834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6">
            <a:extLst>
              <a:ext uri="{FF2B5EF4-FFF2-40B4-BE49-F238E27FC236}">
                <a16:creationId xmlns:a16="http://schemas.microsoft.com/office/drawing/2014/main" id="{EB853336-683C-9CC9-3CEC-3A7CCC5476C2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7369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F12E69B-FE9C-728E-D2B9-38CC5DF126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1930" y="500387"/>
            <a:ext cx="4946904" cy="1169581"/>
          </a:xfrm>
        </p:spPr>
        <p:txBody>
          <a:bodyPr anchor="b">
            <a:noAutofit/>
          </a:bodyPr>
          <a:lstStyle/>
          <a:p>
            <a:pPr lvl="0"/>
            <a:r>
              <a:rPr lang="en-US" sz="4000" b="1"/>
              <a:t>Forecasting with ARIMA Models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29BB425-7CB9-E1F0-50F1-C2446BEC926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04206" y="2170364"/>
            <a:ext cx="5618960" cy="3842244"/>
          </a:xfrm>
        </p:spPr>
        <p:txBody>
          <a:bodyPr anchor="ctr"/>
          <a:lstStyle/>
          <a:p>
            <a:pPr marL="0" lvl="0" indent="0">
              <a:buNone/>
            </a:pPr>
            <a:r>
              <a:rPr lang="en-US" sz="1800" b="1"/>
              <a:t>SARIMAX</a:t>
            </a:r>
            <a:r>
              <a:rPr lang="en-US" sz="1800"/>
              <a:t> model with the following parameter estimates: Non-seasonal Component: (1, 1, 1), Seasonal Component: (1, 1, 0, 52)</a:t>
            </a:r>
          </a:p>
          <a:p>
            <a:pPr marL="0" lvl="0" indent="0">
              <a:buNone/>
            </a:pPr>
            <a:r>
              <a:rPr lang="en-US" sz="1800"/>
              <a:t>we obtain the following insights:</a:t>
            </a:r>
          </a:p>
          <a:p>
            <a:pPr lvl="0"/>
            <a:r>
              <a:rPr lang="en-US" sz="1800"/>
              <a:t> </a:t>
            </a:r>
            <a:r>
              <a:rPr lang="en-US" sz="1800" b="1"/>
              <a:t>AIC</a:t>
            </a:r>
            <a:r>
              <a:rPr lang="en-US" sz="1800"/>
              <a:t> = 11480.522.</a:t>
            </a:r>
          </a:p>
          <a:p>
            <a:pPr lvl="0"/>
            <a:r>
              <a:rPr lang="en-US" sz="1800" b="1"/>
              <a:t>Diagnostic tests</a:t>
            </a:r>
            <a:r>
              <a:rPr lang="en-US" sz="1800"/>
              <a:t>: (Ljung-Box = 0.02, JB = 34.87)</a:t>
            </a:r>
          </a:p>
          <a:p>
            <a:pPr lvl="1"/>
            <a:r>
              <a:rPr lang="en-US" sz="1800" b="1"/>
              <a:t>Ljung-Box test: </a:t>
            </a:r>
          </a:p>
          <a:p>
            <a:pPr lvl="2"/>
            <a:r>
              <a:rPr lang="en-US" sz="1400"/>
              <a:t>H0: There is no serial correlation in the residuals  </a:t>
            </a:r>
          </a:p>
          <a:p>
            <a:pPr lvl="1"/>
            <a:r>
              <a:rPr lang="en-US" sz="1800" b="1"/>
              <a:t>Jarque-Bera test: </a:t>
            </a:r>
          </a:p>
          <a:p>
            <a:pPr lvl="2"/>
            <a:r>
              <a:rPr lang="en-US" sz="1400"/>
              <a:t>H0: The data is not normally distributed </a:t>
            </a:r>
          </a:p>
        </p:txBody>
      </p:sp>
      <p:pic>
        <p:nvPicPr>
          <p:cNvPr id="5" name="Ink 14">
            <a:extLst>
              <a:ext uri="{FF2B5EF4-FFF2-40B4-BE49-F238E27FC236}">
                <a16:creationId xmlns:a16="http://schemas.microsoft.com/office/drawing/2014/main" id="{A442BE79-1FAE-A398-F828-D22BC17CB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740" y="4279547"/>
            <a:ext cx="110157" cy="3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nk 20">
            <a:extLst>
              <a:ext uri="{FF2B5EF4-FFF2-40B4-BE49-F238E27FC236}">
                <a16:creationId xmlns:a16="http://schemas.microsoft.com/office/drawing/2014/main" id="{6FA3B45A-1F82-33B5-00F5-56319B0C0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584" y="4977947"/>
            <a:ext cx="186482" cy="71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Picture 11" descr="A graph showing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8144170-9298-1DCA-BC07-4CCBE087B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3" y="3205255"/>
            <a:ext cx="6072484" cy="36434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13" descr="A graph with blue lines and red arrow&#10;&#10;Description automatically generated">
            <a:extLst>
              <a:ext uri="{FF2B5EF4-FFF2-40B4-BE49-F238E27FC236}">
                <a16:creationId xmlns:a16="http://schemas.microsoft.com/office/drawing/2014/main" id="{DA9EADCC-6D74-6D5E-681F-F44A17AF0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9261" y="144008"/>
            <a:ext cx="5477777" cy="3286664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154346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6">
            <a:extLst>
              <a:ext uri="{FF2B5EF4-FFF2-40B4-BE49-F238E27FC236}">
                <a16:creationId xmlns:a16="http://schemas.microsoft.com/office/drawing/2014/main" id="{E935393D-6712-50B7-C607-91C202DC2BDC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7369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4939718-E7A7-1A6D-F40A-AEFF1C946E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4503" y="531302"/>
            <a:ext cx="5040282" cy="1169581"/>
          </a:xfrm>
        </p:spPr>
        <p:txBody>
          <a:bodyPr anchor="b"/>
          <a:lstStyle/>
          <a:p>
            <a:pPr lvl="0"/>
            <a:r>
              <a:rPr lang="de-DE" sz="4000" b="1"/>
              <a:t>Model Diagnostics</a:t>
            </a:r>
          </a:p>
        </p:txBody>
      </p:sp>
      <p:grpSp>
        <p:nvGrpSpPr>
          <p:cNvPr id="4" name="Content Placeholder 2">
            <a:extLst>
              <a:ext uri="{FF2B5EF4-FFF2-40B4-BE49-F238E27FC236}">
                <a16:creationId xmlns:a16="http://schemas.microsoft.com/office/drawing/2014/main" id="{E283CF99-91D7-AFBB-0C72-C0AE798328E4}"/>
              </a:ext>
            </a:extLst>
          </p:cNvPr>
          <p:cNvGrpSpPr/>
          <p:nvPr/>
        </p:nvGrpSpPr>
        <p:grpSpPr>
          <a:xfrm>
            <a:off x="616744" y="1960052"/>
            <a:ext cx="4445565" cy="4217716"/>
            <a:chOff x="616744" y="1960052"/>
            <a:chExt cx="4445565" cy="4217716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39BD1FE-D755-4A1B-C5A2-9BBDAE8E58FC}"/>
                </a:ext>
              </a:extLst>
            </p:cNvPr>
            <p:cNvSpPr/>
            <p:nvPr/>
          </p:nvSpPr>
          <p:spPr>
            <a:xfrm>
              <a:off x="616744" y="1960052"/>
              <a:ext cx="4445565" cy="46682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445564"/>
                <a:gd name="f7" fmla="val 466830"/>
                <a:gd name="f8" fmla="val 77807"/>
                <a:gd name="f9" fmla="val 34835"/>
                <a:gd name="f10" fmla="val 4367757"/>
                <a:gd name="f11" fmla="val 4410729"/>
                <a:gd name="f12" fmla="val 389023"/>
                <a:gd name="f13" fmla="val 431995"/>
                <a:gd name="f14" fmla="+- 0 0 -90"/>
                <a:gd name="f15" fmla="*/ f3 1 4445564"/>
                <a:gd name="f16" fmla="*/ f4 1 466830"/>
                <a:gd name="f17" fmla="+- f7 0 f5"/>
                <a:gd name="f18" fmla="+- f6 0 f5"/>
                <a:gd name="f19" fmla="*/ f14 f0 1"/>
                <a:gd name="f20" fmla="*/ f18 1 4445564"/>
                <a:gd name="f21" fmla="*/ f17 1 466830"/>
                <a:gd name="f22" fmla="*/ 0 f18 1"/>
                <a:gd name="f23" fmla="*/ 77807 f17 1"/>
                <a:gd name="f24" fmla="*/ 77807 f18 1"/>
                <a:gd name="f25" fmla="*/ 0 f17 1"/>
                <a:gd name="f26" fmla="*/ 4367757 f18 1"/>
                <a:gd name="f27" fmla="*/ 4445564 f18 1"/>
                <a:gd name="f28" fmla="*/ 389023 f17 1"/>
                <a:gd name="f29" fmla="*/ 466830 f17 1"/>
                <a:gd name="f30" fmla="*/ f19 1 f2"/>
                <a:gd name="f31" fmla="*/ f22 1 4445564"/>
                <a:gd name="f32" fmla="*/ f23 1 466830"/>
                <a:gd name="f33" fmla="*/ f24 1 4445564"/>
                <a:gd name="f34" fmla="*/ f25 1 466830"/>
                <a:gd name="f35" fmla="*/ f26 1 4445564"/>
                <a:gd name="f36" fmla="*/ f27 1 4445564"/>
                <a:gd name="f37" fmla="*/ f28 1 466830"/>
                <a:gd name="f38" fmla="*/ f29 1 466830"/>
                <a:gd name="f39" fmla="*/ f5 1 f20"/>
                <a:gd name="f40" fmla="*/ f6 1 f20"/>
                <a:gd name="f41" fmla="*/ f5 1 f21"/>
                <a:gd name="f42" fmla="*/ f7 1 f21"/>
                <a:gd name="f43" fmla="+- f30 0 f1"/>
                <a:gd name="f44" fmla="*/ f31 1 f20"/>
                <a:gd name="f45" fmla="*/ f32 1 f21"/>
                <a:gd name="f46" fmla="*/ f33 1 f20"/>
                <a:gd name="f47" fmla="*/ f34 1 f21"/>
                <a:gd name="f48" fmla="*/ f35 1 f20"/>
                <a:gd name="f49" fmla="*/ f36 1 f20"/>
                <a:gd name="f50" fmla="*/ f37 1 f21"/>
                <a:gd name="f51" fmla="*/ f38 1 f21"/>
                <a:gd name="f52" fmla="*/ f39 f15 1"/>
                <a:gd name="f53" fmla="*/ f40 f15 1"/>
                <a:gd name="f54" fmla="*/ f42 f16 1"/>
                <a:gd name="f55" fmla="*/ f41 f16 1"/>
                <a:gd name="f56" fmla="*/ f44 f15 1"/>
                <a:gd name="f57" fmla="*/ f45 f16 1"/>
                <a:gd name="f58" fmla="*/ f46 f15 1"/>
                <a:gd name="f59" fmla="*/ f47 f16 1"/>
                <a:gd name="f60" fmla="*/ f48 f15 1"/>
                <a:gd name="f61" fmla="*/ f49 f15 1"/>
                <a:gd name="f62" fmla="*/ f50 f16 1"/>
                <a:gd name="f63" fmla="*/ f51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56" y="f57"/>
                </a:cxn>
                <a:cxn ang="f43">
                  <a:pos x="f58" y="f59"/>
                </a:cxn>
                <a:cxn ang="f43">
                  <a:pos x="f60" y="f59"/>
                </a:cxn>
                <a:cxn ang="f43">
                  <a:pos x="f61" y="f57"/>
                </a:cxn>
                <a:cxn ang="f43">
                  <a:pos x="f61" y="f62"/>
                </a:cxn>
                <a:cxn ang="f43">
                  <a:pos x="f60" y="f63"/>
                </a:cxn>
                <a:cxn ang="f43">
                  <a:pos x="f58" y="f63"/>
                </a:cxn>
                <a:cxn ang="f43">
                  <a:pos x="f56" y="f62"/>
                </a:cxn>
                <a:cxn ang="f43">
                  <a:pos x="f56" y="f57"/>
                </a:cxn>
              </a:cxnLst>
              <a:rect l="f52" t="f55" r="f53" b="f54"/>
              <a:pathLst>
                <a:path w="4445564" h="466830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156082"/>
            </a:solidFill>
            <a:ln w="19046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95179" tIns="95179" rIns="95179" bIns="95179" anchor="ctr" anchorCtr="0" compatLnSpc="1">
              <a:noAutofit/>
            </a:bodyPr>
            <a:lstStyle/>
            <a:p>
              <a:pPr marL="0" marR="0" lvl="0" indent="0" algn="l" defTabSz="844548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900" b="1" i="0" u="none" strike="noStrike" kern="1200" cap="none" spc="0" baseline="0">
                  <a:solidFill>
                    <a:srgbClr val="FFFFFF"/>
                  </a:solidFill>
                  <a:uFillTx/>
                  <a:latin typeface="Aptos"/>
                </a:rPr>
                <a:t>What can go wrong?</a:t>
              </a:r>
              <a:endParaRPr lang="en-US" sz="19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0493675-1BAD-6234-2E22-CC4AECF654A4}"/>
                </a:ext>
              </a:extLst>
            </p:cNvPr>
            <p:cNvSpPr/>
            <p:nvPr/>
          </p:nvSpPr>
          <p:spPr>
            <a:xfrm>
              <a:off x="616744" y="2426890"/>
              <a:ext cx="4445565" cy="204515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445564"/>
                <a:gd name="f7" fmla="val 2045160"/>
                <a:gd name="f8" fmla="+- 0 0 -90"/>
                <a:gd name="f9" fmla="*/ f3 1 4445564"/>
                <a:gd name="f10" fmla="*/ f4 1 2045160"/>
                <a:gd name="f11" fmla="+- f7 0 f5"/>
                <a:gd name="f12" fmla="+- f6 0 f5"/>
                <a:gd name="f13" fmla="*/ f8 f0 1"/>
                <a:gd name="f14" fmla="*/ f12 1 4445564"/>
                <a:gd name="f15" fmla="*/ f11 1 2045160"/>
                <a:gd name="f16" fmla="*/ 0 f12 1"/>
                <a:gd name="f17" fmla="*/ 0 f11 1"/>
                <a:gd name="f18" fmla="*/ 4445564 f12 1"/>
                <a:gd name="f19" fmla="*/ 2045160 f11 1"/>
                <a:gd name="f20" fmla="*/ f13 1 f2"/>
                <a:gd name="f21" fmla="*/ f16 1 4445564"/>
                <a:gd name="f22" fmla="*/ f17 1 2045160"/>
                <a:gd name="f23" fmla="*/ f18 1 4445564"/>
                <a:gd name="f24" fmla="*/ f19 1 2045160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4445564" h="2045160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141146" tIns="22860" rIns="128016" bIns="22860" anchor="t" anchorCtr="0" compatLnSpc="1">
              <a:noAutofit/>
            </a:bodyPr>
            <a:lstStyle/>
            <a:p>
              <a:pPr marL="171450" marR="0" lvl="1" indent="-171450" algn="l" defTabSz="8001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SzPct val="10000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0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rPr>
                <a:t>The errors may not be normally distributed</a:t>
              </a: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  <a:p>
              <a:pPr marL="171450" marR="0" lvl="1" indent="-171450" algn="l" defTabSz="8001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SzPct val="10000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0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rPr>
                <a:t>The data ma contain outliers.</a:t>
              </a: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  <a:p>
              <a:pPr marL="171450" marR="0" lvl="1" indent="-171450" algn="l" defTabSz="8001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SzPct val="10000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0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rPr>
                <a:t>The time series may be non-stationary.</a:t>
              </a: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  <a:p>
              <a:pPr marL="171450" marR="0" lvl="1" indent="-171450" algn="l" defTabSz="8001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SzPct val="10000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0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rPr>
                <a:t>The erors may show changing variances over time.</a:t>
              </a: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  <a:p>
              <a:pPr marL="171450" marR="0" lvl="1" indent="-171450" algn="l" defTabSz="8001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SzPct val="10000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0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rPr>
                <a:t>The mean of the errors may be non-zero</a:t>
              </a: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64FFD1-6FFA-D479-EEEC-39A3C05477F1}"/>
                </a:ext>
              </a:extLst>
            </p:cNvPr>
            <p:cNvSpPr/>
            <p:nvPr/>
          </p:nvSpPr>
          <p:spPr>
            <a:xfrm>
              <a:off x="616744" y="4472046"/>
              <a:ext cx="4445565" cy="46682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445564"/>
                <a:gd name="f7" fmla="val 466830"/>
                <a:gd name="f8" fmla="val 77807"/>
                <a:gd name="f9" fmla="val 34835"/>
                <a:gd name="f10" fmla="val 4367757"/>
                <a:gd name="f11" fmla="val 4410729"/>
                <a:gd name="f12" fmla="val 389023"/>
                <a:gd name="f13" fmla="val 431995"/>
                <a:gd name="f14" fmla="+- 0 0 -90"/>
                <a:gd name="f15" fmla="*/ f3 1 4445564"/>
                <a:gd name="f16" fmla="*/ f4 1 466830"/>
                <a:gd name="f17" fmla="+- f7 0 f5"/>
                <a:gd name="f18" fmla="+- f6 0 f5"/>
                <a:gd name="f19" fmla="*/ f14 f0 1"/>
                <a:gd name="f20" fmla="*/ f18 1 4445564"/>
                <a:gd name="f21" fmla="*/ f17 1 466830"/>
                <a:gd name="f22" fmla="*/ 0 f18 1"/>
                <a:gd name="f23" fmla="*/ 77807 f17 1"/>
                <a:gd name="f24" fmla="*/ 77807 f18 1"/>
                <a:gd name="f25" fmla="*/ 0 f17 1"/>
                <a:gd name="f26" fmla="*/ 4367757 f18 1"/>
                <a:gd name="f27" fmla="*/ 4445564 f18 1"/>
                <a:gd name="f28" fmla="*/ 389023 f17 1"/>
                <a:gd name="f29" fmla="*/ 466830 f17 1"/>
                <a:gd name="f30" fmla="*/ f19 1 f2"/>
                <a:gd name="f31" fmla="*/ f22 1 4445564"/>
                <a:gd name="f32" fmla="*/ f23 1 466830"/>
                <a:gd name="f33" fmla="*/ f24 1 4445564"/>
                <a:gd name="f34" fmla="*/ f25 1 466830"/>
                <a:gd name="f35" fmla="*/ f26 1 4445564"/>
                <a:gd name="f36" fmla="*/ f27 1 4445564"/>
                <a:gd name="f37" fmla="*/ f28 1 466830"/>
                <a:gd name="f38" fmla="*/ f29 1 466830"/>
                <a:gd name="f39" fmla="*/ f5 1 f20"/>
                <a:gd name="f40" fmla="*/ f6 1 f20"/>
                <a:gd name="f41" fmla="*/ f5 1 f21"/>
                <a:gd name="f42" fmla="*/ f7 1 f21"/>
                <a:gd name="f43" fmla="+- f30 0 f1"/>
                <a:gd name="f44" fmla="*/ f31 1 f20"/>
                <a:gd name="f45" fmla="*/ f32 1 f21"/>
                <a:gd name="f46" fmla="*/ f33 1 f20"/>
                <a:gd name="f47" fmla="*/ f34 1 f21"/>
                <a:gd name="f48" fmla="*/ f35 1 f20"/>
                <a:gd name="f49" fmla="*/ f36 1 f20"/>
                <a:gd name="f50" fmla="*/ f37 1 f21"/>
                <a:gd name="f51" fmla="*/ f38 1 f21"/>
                <a:gd name="f52" fmla="*/ f39 f15 1"/>
                <a:gd name="f53" fmla="*/ f40 f15 1"/>
                <a:gd name="f54" fmla="*/ f42 f16 1"/>
                <a:gd name="f55" fmla="*/ f41 f16 1"/>
                <a:gd name="f56" fmla="*/ f44 f15 1"/>
                <a:gd name="f57" fmla="*/ f45 f16 1"/>
                <a:gd name="f58" fmla="*/ f46 f15 1"/>
                <a:gd name="f59" fmla="*/ f47 f16 1"/>
                <a:gd name="f60" fmla="*/ f48 f15 1"/>
                <a:gd name="f61" fmla="*/ f49 f15 1"/>
                <a:gd name="f62" fmla="*/ f50 f16 1"/>
                <a:gd name="f63" fmla="*/ f51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56" y="f57"/>
                </a:cxn>
                <a:cxn ang="f43">
                  <a:pos x="f58" y="f59"/>
                </a:cxn>
                <a:cxn ang="f43">
                  <a:pos x="f60" y="f59"/>
                </a:cxn>
                <a:cxn ang="f43">
                  <a:pos x="f61" y="f57"/>
                </a:cxn>
                <a:cxn ang="f43">
                  <a:pos x="f61" y="f62"/>
                </a:cxn>
                <a:cxn ang="f43">
                  <a:pos x="f60" y="f63"/>
                </a:cxn>
                <a:cxn ang="f43">
                  <a:pos x="f58" y="f63"/>
                </a:cxn>
                <a:cxn ang="f43">
                  <a:pos x="f56" y="f62"/>
                </a:cxn>
                <a:cxn ang="f43">
                  <a:pos x="f56" y="f57"/>
                </a:cxn>
              </a:cxnLst>
              <a:rect l="f52" t="f55" r="f53" b="f54"/>
              <a:pathLst>
                <a:path w="4445564" h="466830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156082"/>
            </a:solidFill>
            <a:ln w="19046" cap="flat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95179" tIns="95179" rIns="95179" bIns="95179" anchor="ctr" anchorCtr="0" compatLnSpc="1">
              <a:noAutofit/>
            </a:bodyPr>
            <a:lstStyle/>
            <a:p>
              <a:pPr marL="0" marR="0" lvl="0" indent="0" algn="l" defTabSz="844548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900" b="1" i="0" u="none" strike="noStrike" kern="1200" cap="none" spc="0" baseline="0">
                  <a:solidFill>
                    <a:srgbClr val="FFFFFF"/>
                  </a:solidFill>
                  <a:uFillTx/>
                  <a:latin typeface="Aptos"/>
                </a:rPr>
                <a:t>How do we check for these problems:</a:t>
              </a:r>
              <a:endParaRPr lang="en-US" sz="19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B4A54DC-B8AF-7231-C591-B1BABC8EC43A}"/>
                </a:ext>
              </a:extLst>
            </p:cNvPr>
            <p:cNvSpPr/>
            <p:nvPr/>
          </p:nvSpPr>
          <p:spPr>
            <a:xfrm>
              <a:off x="616744" y="4938875"/>
              <a:ext cx="4445565" cy="123889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4445564"/>
                <a:gd name="f7" fmla="val 1238895"/>
                <a:gd name="f8" fmla="+- 0 0 -90"/>
                <a:gd name="f9" fmla="*/ f3 1 4445564"/>
                <a:gd name="f10" fmla="*/ f4 1 1238895"/>
                <a:gd name="f11" fmla="+- f7 0 f5"/>
                <a:gd name="f12" fmla="+- f6 0 f5"/>
                <a:gd name="f13" fmla="*/ f8 f0 1"/>
                <a:gd name="f14" fmla="*/ f12 1 4445564"/>
                <a:gd name="f15" fmla="*/ f11 1 1238895"/>
                <a:gd name="f16" fmla="*/ 0 f12 1"/>
                <a:gd name="f17" fmla="*/ 0 f11 1"/>
                <a:gd name="f18" fmla="*/ 4445564 f12 1"/>
                <a:gd name="f19" fmla="*/ 1238895 f11 1"/>
                <a:gd name="f20" fmla="*/ f13 1 f2"/>
                <a:gd name="f21" fmla="*/ f16 1 4445564"/>
                <a:gd name="f22" fmla="*/ f17 1 1238895"/>
                <a:gd name="f23" fmla="*/ f18 1 4445564"/>
                <a:gd name="f24" fmla="*/ f19 1 1238895"/>
                <a:gd name="f25" fmla="*/ f5 1 f14"/>
                <a:gd name="f26" fmla="*/ f6 1 f14"/>
                <a:gd name="f27" fmla="*/ f5 1 f15"/>
                <a:gd name="f28" fmla="*/ f7 1 f15"/>
                <a:gd name="f29" fmla="+- f20 0 f1"/>
                <a:gd name="f30" fmla="*/ f21 1 f14"/>
                <a:gd name="f31" fmla="*/ f22 1 f15"/>
                <a:gd name="f32" fmla="*/ f23 1 f14"/>
                <a:gd name="f33" fmla="*/ f24 1 f15"/>
                <a:gd name="f34" fmla="*/ f25 f9 1"/>
                <a:gd name="f35" fmla="*/ f26 f9 1"/>
                <a:gd name="f36" fmla="*/ f28 f10 1"/>
                <a:gd name="f37" fmla="*/ f27 f10 1"/>
                <a:gd name="f38" fmla="*/ f30 f9 1"/>
                <a:gd name="f39" fmla="*/ f31 f10 1"/>
                <a:gd name="f40" fmla="*/ f32 f9 1"/>
                <a:gd name="f41" fmla="*/ f33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38" y="f39"/>
                </a:cxn>
                <a:cxn ang="f29">
                  <a:pos x="f40" y="f39"/>
                </a:cxn>
                <a:cxn ang="f29">
                  <a:pos x="f40" y="f41"/>
                </a:cxn>
                <a:cxn ang="f29">
                  <a:pos x="f38" y="f41"/>
                </a:cxn>
                <a:cxn ang="f29">
                  <a:pos x="f38" y="f39"/>
                </a:cxn>
              </a:cxnLst>
              <a:rect l="f34" t="f37" r="f35" b="f36"/>
              <a:pathLst>
                <a:path w="4445564" h="1238895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141146" tIns="22860" rIns="128016" bIns="22860" anchor="t" anchorCtr="0" compatLnSpc="1">
              <a:noAutofit/>
            </a:bodyPr>
            <a:lstStyle/>
            <a:p>
              <a:pPr marL="171450" marR="0" lvl="1" indent="-171450" algn="l" defTabSz="8001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SzPct val="10000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0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rPr>
                <a:t>Normal probability plot of residuals</a:t>
              </a: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  <a:p>
              <a:pPr marL="171450" marR="0" lvl="1" indent="-171450" algn="l" defTabSz="8001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SzPct val="10000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0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rPr>
                <a:t>Residuals versus fitted values</a:t>
              </a: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  <a:p>
              <a:pPr marL="171450" marR="0" lvl="1" indent="-171450" algn="l" defTabSz="8001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SzPct val="10000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0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rPr>
                <a:t>Residuals versus observation order</a:t>
              </a: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  <a:p>
              <a:pPr marL="171450" marR="0" lvl="1" indent="-171450" algn="l" defTabSz="800100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SzPct val="10000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800" b="0" i="0" u="none" strike="noStrike" kern="1200" cap="none" spc="0" baseline="0">
                  <a:solidFill>
                    <a:srgbClr val="000000"/>
                  </a:solidFill>
                  <a:uFillTx/>
                  <a:latin typeface="Aptos"/>
                </a:rPr>
                <a:t>ACF/PACF plot of residuals</a:t>
              </a:r>
              <a:endPara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Aptos"/>
              </a:endParaRPr>
            </a:p>
          </p:txBody>
        </p:sp>
      </p:grpSp>
      <p:pic>
        <p:nvPicPr>
          <p:cNvPr id="9" name="Picture 5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2F9989E-79D1-4B90-3E51-A66FC111B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874" y="960805"/>
            <a:ext cx="6143743" cy="40958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Picture 8" descr="A graph showing a wave of time&#10;&#10;Description automatically generated with medium confidence">
            <a:extLst>
              <a:ext uri="{FF2B5EF4-FFF2-40B4-BE49-F238E27FC236}">
                <a16:creationId xmlns:a16="http://schemas.microsoft.com/office/drawing/2014/main" id="{F4F3DB32-9829-EC1C-50DE-AEEDCC9A6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279" y="5116671"/>
            <a:ext cx="6378717" cy="1594677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982400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2CCAD8-D765-AF6F-9C29-454A1AA13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Use Cases</a:t>
            </a:r>
          </a:p>
        </p:txBody>
      </p:sp>
      <p:sp>
        <p:nvSpPr>
          <p:cNvPr id="4" name="Rectangle 38">
            <a:extLst>
              <a:ext uri="{FF2B5EF4-FFF2-40B4-BE49-F238E27FC236}">
                <a16:creationId xmlns:a16="http://schemas.microsoft.com/office/drawing/2014/main" id="{49980DD9-7D6C-2AE3-C37D-D02821E9217B}"/>
              </a:ext>
            </a:extLst>
          </p:cNvPr>
          <p:cNvSpPr>
            <a:spLocks noMove="1" noResize="1"/>
          </p:cNvSpPr>
          <p:nvPr/>
        </p:nvSpPr>
        <p:spPr>
          <a:xfrm rot="10800009" flipH="1">
            <a:off x="0" y="6400781"/>
            <a:ext cx="12191996" cy="456770"/>
          </a:xfrm>
          <a:prstGeom prst="rect">
            <a:avLst/>
          </a:prstGeom>
          <a:gradFill>
            <a:gsLst>
              <a:gs pos="0">
                <a:srgbClr val="156082"/>
              </a:gs>
              <a:gs pos="100000">
                <a:srgbClr val="000000"/>
              </a:gs>
            </a:gsLst>
            <a:lin ang="102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B27790DE-E4CC-EA1E-0485-C064D453DCD5}"/>
              </a:ext>
            </a:extLst>
          </p:cNvPr>
          <p:cNvSpPr>
            <a:spLocks noMove="1" noResize="1"/>
          </p:cNvSpPr>
          <p:nvPr/>
        </p:nvSpPr>
        <p:spPr>
          <a:xfrm flipH="1">
            <a:off x="0" y="6400800"/>
            <a:ext cx="8153393" cy="45677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rgbClr val="104862"/>
              </a:gs>
            </a:gsLst>
            <a:lin ang="17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DDC531DD-DF93-21D8-E611-9F3691C9769F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690687"/>
          <a:ext cx="10515600" cy="3899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17493356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183112625"/>
                    </a:ext>
                  </a:extLst>
                </a:gridCol>
              </a:tblGrid>
              <a:tr h="691038">
                <a:tc>
                  <a:txBody>
                    <a:bodyPr/>
                    <a:lstStyle/>
                    <a:p>
                      <a:r>
                        <a:rPr lang="de-DE" sz="2400" dirty="0"/>
                        <a:t>Time-Series Forecast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Daily </a:t>
                      </a:r>
                      <a:r>
                        <a:rPr lang="de-DE" sz="2400" dirty="0" err="1"/>
                        <a:t>Prediction</a:t>
                      </a:r>
                      <a:r>
                        <a:rPr lang="de-DE" sz="2400" dirty="0"/>
                        <a:t> via 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498143"/>
                  </a:ext>
                </a:extLst>
              </a:tr>
              <a:tr h="1192751">
                <a:tc>
                  <a:txBody>
                    <a:bodyPr/>
                    <a:lstStyle/>
                    <a:p>
                      <a:r>
                        <a:rPr lang="de-DE" sz="2400" dirty="0"/>
                        <a:t>Customers </a:t>
                      </a:r>
                      <a:r>
                        <a:rPr lang="de-DE" sz="2400" dirty="0" err="1"/>
                        <a:t>minds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are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eased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with</a:t>
                      </a:r>
                      <a:r>
                        <a:rPr lang="de-DE" sz="2400" dirty="0"/>
                        <a:t> positive </a:t>
                      </a:r>
                      <a:r>
                        <a:rPr lang="de-DE" sz="2400" dirty="0" err="1"/>
                        <a:t>outlook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Energy-</a:t>
                      </a:r>
                      <a:r>
                        <a:rPr lang="de-DE" sz="2400" dirty="0" err="1"/>
                        <a:t>related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companies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can</a:t>
                      </a:r>
                      <a:r>
                        <a:rPr lang="de-DE" sz="2400" dirty="0"/>
                        <a:t> plan </a:t>
                      </a:r>
                      <a:r>
                        <a:rPr lang="de-DE" sz="2400" dirty="0" err="1"/>
                        <a:t>the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next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days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623113"/>
                  </a:ext>
                </a:extLst>
              </a:tr>
              <a:tr h="1192751">
                <a:tc>
                  <a:txBody>
                    <a:bodyPr/>
                    <a:lstStyle/>
                    <a:p>
                      <a:r>
                        <a:rPr lang="de-DE" sz="2400" dirty="0" err="1"/>
                        <a:t>Politicians</a:t>
                      </a:r>
                      <a:r>
                        <a:rPr lang="de-DE" sz="2400" dirty="0"/>
                        <a:t> and </a:t>
                      </a:r>
                      <a:r>
                        <a:rPr lang="de-DE" sz="2400" dirty="0" err="1"/>
                        <a:t>managers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can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see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room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for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improvement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Virtual power plants </a:t>
                      </a:r>
                      <a:r>
                        <a:rPr lang="de-DE" sz="2400" dirty="0" err="1"/>
                        <a:t>needs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to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fill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or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empty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storage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strategically</a:t>
                      </a:r>
                      <a:endParaRPr lang="de-DE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540373"/>
                  </a:ext>
                </a:extLst>
              </a:tr>
              <a:tr h="6910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dirty="0"/>
                        <a:t>Confidence </a:t>
                      </a:r>
                      <a:r>
                        <a:rPr lang="de-DE" sz="2400" dirty="0" err="1"/>
                        <a:t>interval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shows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realistic</a:t>
                      </a:r>
                      <a:r>
                        <a:rPr lang="de-DE" sz="2400" dirty="0"/>
                        <a:t> min/</a:t>
                      </a:r>
                      <a:r>
                        <a:rPr lang="de-DE" sz="2400" dirty="0" err="1"/>
                        <a:t>max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peak-values</a:t>
                      </a:r>
                      <a:endParaRPr lang="de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Own-</a:t>
                      </a:r>
                      <a:r>
                        <a:rPr lang="de-DE" sz="2400" dirty="0" err="1"/>
                        <a:t>usage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could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be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improved</a:t>
                      </a:r>
                      <a:r>
                        <a:rPr lang="de-DE" sz="2400" dirty="0"/>
                        <a:t> (e.g. </a:t>
                      </a:r>
                      <a:r>
                        <a:rPr lang="de-DE" sz="2400" dirty="0" err="1"/>
                        <a:t>wait</a:t>
                      </a:r>
                      <a:r>
                        <a:rPr lang="de-DE" sz="2400" dirty="0"/>
                        <a:t> 2 </a:t>
                      </a:r>
                      <a:r>
                        <a:rPr lang="de-DE" sz="2400" dirty="0" err="1"/>
                        <a:t>days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to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charge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your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car</a:t>
                      </a:r>
                      <a:r>
                        <a:rPr lang="de-DE" sz="2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403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2301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2CCAD8-D765-AF6F-9C29-454A1AA13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Conclusion</a:t>
            </a:r>
            <a:r>
              <a:rPr lang="de-DE" dirty="0"/>
              <a:t> and 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599D0C-BE70-34F9-7185-814305942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Forecast and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valid, </a:t>
            </a:r>
            <a:r>
              <a:rPr lang="de-DE" dirty="0" err="1"/>
              <a:t>usability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,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different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endParaRPr lang="de-DE" dirty="0"/>
          </a:p>
          <a:p>
            <a:r>
              <a:rPr lang="en-US" dirty="0"/>
              <a:t>Adding  daily weather features including Temperature, Moisture content, wind speed, cloud content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fore</a:t>
            </a:r>
            <a:r>
              <a:rPr lang="de-DE" dirty="0"/>
              <a:t> </a:t>
            </a:r>
            <a:r>
              <a:rPr lang="de-DE" dirty="0" err="1"/>
              <a:t>increased</a:t>
            </a:r>
            <a:r>
              <a:rPr lang="de-DE" dirty="0"/>
              <a:t> </a:t>
            </a:r>
            <a:r>
              <a:rPr lang="de-DE" dirty="0" err="1"/>
              <a:t>precision</a:t>
            </a:r>
            <a:endParaRPr lang="en-US" dirty="0"/>
          </a:p>
          <a:p>
            <a:r>
              <a:rPr lang="de-DE" dirty="0"/>
              <a:t>Further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different </a:t>
            </a:r>
            <a:r>
              <a:rPr lang="de-DE" dirty="0" err="1"/>
              <a:t>states</a:t>
            </a:r>
            <a:r>
              <a:rPr lang="de-DE" dirty="0"/>
              <a:t>, countries and type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renewable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(wind)</a:t>
            </a:r>
          </a:p>
          <a:p>
            <a:r>
              <a:rPr lang="de-DE" dirty="0"/>
              <a:t>Regression-approach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forecasting</a:t>
            </a:r>
            <a:r>
              <a:rPr lang="de-DE" dirty="0"/>
              <a:t>: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trends</a:t>
            </a:r>
            <a:r>
              <a:rPr lang="de-DE" dirty="0"/>
              <a:t> and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Rectangle 38">
            <a:extLst>
              <a:ext uri="{FF2B5EF4-FFF2-40B4-BE49-F238E27FC236}">
                <a16:creationId xmlns:a16="http://schemas.microsoft.com/office/drawing/2014/main" id="{49980DD9-7D6C-2AE3-C37D-D02821E9217B}"/>
              </a:ext>
            </a:extLst>
          </p:cNvPr>
          <p:cNvSpPr>
            <a:spLocks noMove="1" noResize="1"/>
          </p:cNvSpPr>
          <p:nvPr/>
        </p:nvSpPr>
        <p:spPr>
          <a:xfrm rot="10800009" flipH="1">
            <a:off x="0" y="6400781"/>
            <a:ext cx="12191996" cy="456770"/>
          </a:xfrm>
          <a:prstGeom prst="rect">
            <a:avLst/>
          </a:prstGeom>
          <a:gradFill>
            <a:gsLst>
              <a:gs pos="0">
                <a:srgbClr val="156082"/>
              </a:gs>
              <a:gs pos="100000">
                <a:srgbClr val="000000"/>
              </a:gs>
            </a:gsLst>
            <a:lin ang="102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5" name="Rectangle 40">
            <a:extLst>
              <a:ext uri="{FF2B5EF4-FFF2-40B4-BE49-F238E27FC236}">
                <a16:creationId xmlns:a16="http://schemas.microsoft.com/office/drawing/2014/main" id="{B27790DE-E4CC-EA1E-0485-C064D453DCD5}"/>
              </a:ext>
            </a:extLst>
          </p:cNvPr>
          <p:cNvSpPr>
            <a:spLocks noMove="1" noResize="1"/>
          </p:cNvSpPr>
          <p:nvPr/>
        </p:nvSpPr>
        <p:spPr>
          <a:xfrm flipH="1">
            <a:off x="0" y="6400800"/>
            <a:ext cx="8153393" cy="45677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rgbClr val="104862"/>
              </a:gs>
            </a:gsLst>
            <a:lin ang="17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</p:spTree>
    <p:extLst>
      <p:ext uri="{BB962C8B-B14F-4D97-AF65-F5344CB8AC3E}">
        <p14:creationId xmlns:p14="http://schemas.microsoft.com/office/powerpoint/2010/main" val="2057687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B4DA5E-8C52-86AA-995E-1264F10519B3}"/>
              </a:ext>
            </a:extLst>
          </p:cNvPr>
          <p:cNvSpPr txBox="1"/>
          <p:nvPr/>
        </p:nvSpPr>
        <p:spPr>
          <a:xfrm>
            <a:off x="1723293" y="2848706"/>
            <a:ext cx="96246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+mj-lt"/>
              </a:rPr>
              <a:t>Thank you for your attention!</a:t>
            </a:r>
            <a:endParaRPr lang="en-DE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5985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9">
            <a:extLst>
              <a:ext uri="{FF2B5EF4-FFF2-40B4-BE49-F238E27FC236}">
                <a16:creationId xmlns:a16="http://schemas.microsoft.com/office/drawing/2014/main" id="{803B1881-C8C0-2C1F-9852-DAEAAFCA5D32}"/>
              </a:ext>
            </a:extLst>
          </p:cNvPr>
          <p:cNvGrpSpPr/>
          <p:nvPr/>
        </p:nvGrpSpPr>
        <p:grpSpPr>
          <a:xfrm>
            <a:off x="454742" y="10733"/>
            <a:ext cx="527709" cy="5860032"/>
            <a:chOff x="325727" y="9"/>
            <a:chExt cx="527709" cy="5860032"/>
          </a:xfrm>
        </p:grpSpPr>
        <p:sp>
          <p:nvSpPr>
            <p:cNvPr id="5" name="Rectangle 23">
              <a:extLst>
                <a:ext uri="{FF2B5EF4-FFF2-40B4-BE49-F238E27FC236}">
                  <a16:creationId xmlns:a16="http://schemas.microsoft.com/office/drawing/2014/main" id="{4BB1B9F3-87D0-B65E-BB78-9D7E02195A5B}"/>
                </a:ext>
              </a:extLst>
            </p:cNvPr>
            <p:cNvSpPr/>
            <p:nvPr/>
          </p:nvSpPr>
          <p:spPr>
            <a:xfrm rot="10799991">
              <a:off x="326047" y="5700963"/>
              <a:ext cx="527389" cy="159078"/>
            </a:xfrm>
            <a:prstGeom prst="rect">
              <a:avLst/>
            </a:prstGeom>
            <a:solidFill>
              <a:srgbClr val="0F9ED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6" name="Rectangle 30">
              <a:extLst>
                <a:ext uri="{FF2B5EF4-FFF2-40B4-BE49-F238E27FC236}">
                  <a16:creationId xmlns:a16="http://schemas.microsoft.com/office/drawing/2014/main" id="{2FD80C80-5262-B47E-653D-A7944E57013D}"/>
                </a:ext>
              </a:extLst>
            </p:cNvPr>
            <p:cNvSpPr/>
            <p:nvPr/>
          </p:nvSpPr>
          <p:spPr>
            <a:xfrm rot="5400013" flipH="1" flipV="1">
              <a:off x="-2215075" y="2540811"/>
              <a:ext cx="5608993" cy="527389"/>
            </a:xfrm>
            <a:prstGeom prst="rect">
              <a:avLst/>
            </a:prstGeom>
            <a:solidFill>
              <a:srgbClr val="0F9ED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68E8C99C-475A-6F04-EDDA-7CC72BD43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948" y="336989"/>
            <a:ext cx="3801790" cy="1488636"/>
          </a:xfrm>
          <a:solidFill>
            <a:schemeClr val="bg1"/>
          </a:solidFill>
        </p:spPr>
        <p:txBody>
          <a:bodyPr/>
          <a:lstStyle/>
          <a:p>
            <a:r>
              <a:rPr lang="de-DE" sz="4400" dirty="0"/>
              <a:t>Data Gathering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803040-291B-279B-0C2E-86FF5D322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946" y="1825625"/>
            <a:ext cx="10515600" cy="3794102"/>
          </a:xfrm>
          <a:solidFill>
            <a:schemeClr val="bg1"/>
          </a:solidFill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dirty="0"/>
              <a:t>Daily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01.01.2015 </a:t>
            </a:r>
            <a:r>
              <a:rPr lang="de-DE" dirty="0" err="1"/>
              <a:t>to</a:t>
            </a:r>
            <a:r>
              <a:rPr lang="de-DE" dirty="0"/>
              <a:t> 31.12.2023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sources</a:t>
            </a:r>
            <a:r>
              <a:rPr lang="de-DE" dirty="0"/>
              <a:t> was </a:t>
            </a:r>
            <a:r>
              <a:rPr lang="de-DE" dirty="0" err="1"/>
              <a:t>used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Production</a:t>
            </a:r>
            <a:r>
              <a:rPr lang="de-DE" dirty="0"/>
              <a:t> Data: TenneT </a:t>
            </a:r>
            <a:r>
              <a:rPr lang="de-DE" sz="1800" dirty="0"/>
              <a:t>(</a:t>
            </a:r>
            <a:r>
              <a:rPr lang="de-DE" sz="1900" i="1" dirty="0"/>
              <a:t>Transmission System Operator</a:t>
            </a:r>
            <a:r>
              <a:rPr lang="de-DE" sz="1800" b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endParaRPr lang="de-DE" sz="1800" dirty="0"/>
          </a:p>
          <a:p>
            <a:r>
              <a:rPr lang="de-DE" dirty="0"/>
              <a:t>Solar Panels </a:t>
            </a:r>
            <a:r>
              <a:rPr lang="de-DE" dirty="0" err="1"/>
              <a:t>Capacity</a:t>
            </a:r>
            <a:r>
              <a:rPr lang="de-DE" dirty="0"/>
              <a:t>: Marktstammdatenregister </a:t>
            </a:r>
            <a:r>
              <a:rPr lang="de-DE" sz="1900" dirty="0"/>
              <a:t>(</a:t>
            </a:r>
            <a:r>
              <a:rPr lang="de-DE" sz="1900" i="1" dirty="0" err="1"/>
              <a:t>by</a:t>
            </a:r>
            <a:r>
              <a:rPr lang="de-DE" sz="1900" i="1" dirty="0"/>
              <a:t> Bundesnetzagentur</a:t>
            </a:r>
            <a:r>
              <a:rPr lang="de-DE" sz="1900" b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endParaRPr lang="de-DE" dirty="0"/>
          </a:p>
          <a:p>
            <a:r>
              <a:rPr lang="de-DE" dirty="0" err="1"/>
              <a:t>Weather</a:t>
            </a:r>
            <a:r>
              <a:rPr lang="de-DE" dirty="0"/>
              <a:t> Data: 6 </a:t>
            </a:r>
            <a:r>
              <a:rPr lang="de-DE" dirty="0" err="1"/>
              <a:t>Stations</a:t>
            </a:r>
            <a:r>
              <a:rPr lang="de-DE" dirty="0"/>
              <a:t> in Bavaria</a:t>
            </a:r>
            <a:r>
              <a:rPr lang="de-DE" sz="1900" dirty="0"/>
              <a:t> (</a:t>
            </a:r>
            <a:r>
              <a:rPr lang="de-DE" sz="1900" i="1" dirty="0" err="1"/>
              <a:t>from</a:t>
            </a:r>
            <a:r>
              <a:rPr lang="de-DE" sz="1900" i="1" dirty="0"/>
              <a:t> Deutscher Wetterdienst(DWD)</a:t>
            </a:r>
            <a:r>
              <a:rPr lang="de-DE" sz="1900" dirty="0"/>
              <a:t>)</a:t>
            </a:r>
          </a:p>
          <a:p>
            <a:endParaRPr lang="de-DE" sz="1900" dirty="0"/>
          </a:p>
          <a:p>
            <a:pPr marL="0" indent="0">
              <a:buNone/>
            </a:pPr>
            <a:r>
              <a:rPr lang="de-DE" dirty="0"/>
              <a:t>Data </a:t>
            </a:r>
            <a:r>
              <a:rPr lang="de-DE" dirty="0" err="1"/>
              <a:t>had</a:t>
            </a:r>
            <a:r>
              <a:rPr lang="de-DE" dirty="0"/>
              <a:t> </a:t>
            </a:r>
            <a:r>
              <a:rPr lang="de-DE" dirty="0" err="1"/>
              <a:t>partially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downloaded</a:t>
            </a:r>
            <a:r>
              <a:rPr lang="de-DE" dirty="0"/>
              <a:t> </a:t>
            </a:r>
            <a:r>
              <a:rPr lang="de-DE" dirty="0" err="1"/>
              <a:t>manually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and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extracted</a:t>
            </a:r>
            <a:r>
              <a:rPr lang="de-DE" dirty="0"/>
              <a:t> via </a:t>
            </a:r>
            <a:r>
              <a:rPr lang="de-DE" dirty="0" err="1"/>
              <a:t>script</a:t>
            </a:r>
            <a:r>
              <a:rPr lang="de-DE" dirty="0"/>
              <a:t>, and </a:t>
            </a:r>
            <a:r>
              <a:rPr lang="de-DE" dirty="0" err="1"/>
              <a:t>merged</a:t>
            </a:r>
            <a:r>
              <a:rPr lang="de-DE" dirty="0"/>
              <a:t> </a:t>
            </a:r>
            <a:r>
              <a:rPr lang="de-DE" dirty="0" err="1"/>
              <a:t>afterwards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5361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9AD479-02DB-7AEC-B1EE-DA3C5F2FE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Explorative Data Analysis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6EE179-B323-87B3-DE6D-0DD06FBB6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Checking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raw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on </a:t>
            </a:r>
            <a:r>
              <a:rPr lang="de-DE" dirty="0" err="1"/>
              <a:t>plausibility</a:t>
            </a:r>
            <a:r>
              <a:rPr lang="de-DE" dirty="0"/>
              <a:t> and </a:t>
            </a:r>
            <a:r>
              <a:rPr lang="de-DE" dirty="0" err="1"/>
              <a:t>missing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000" dirty="0" err="1"/>
              <a:t>No</a:t>
            </a:r>
            <a:r>
              <a:rPr lang="de-DE" sz="2000" dirty="0"/>
              <a:t> </a:t>
            </a:r>
            <a:r>
              <a:rPr lang="de-DE" sz="2000" dirty="0" err="1"/>
              <a:t>issues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Marktstammdatenregister and </a:t>
            </a:r>
            <a:r>
              <a:rPr lang="de-DE" sz="2000" dirty="0" err="1"/>
              <a:t>produced</a:t>
            </a:r>
            <a:r>
              <a:rPr lang="de-DE" sz="2000" dirty="0"/>
              <a:t> </a:t>
            </a:r>
            <a:r>
              <a:rPr lang="de-DE" sz="2000" dirty="0" err="1"/>
              <a:t>energy</a:t>
            </a:r>
            <a:r>
              <a:rPr lang="de-DE" sz="2000" dirty="0"/>
              <a:t> (TenneT).</a:t>
            </a:r>
          </a:p>
        </p:txBody>
      </p:sp>
      <p:sp>
        <p:nvSpPr>
          <p:cNvPr id="10" name="Rectangle 38">
            <a:extLst>
              <a:ext uri="{FF2B5EF4-FFF2-40B4-BE49-F238E27FC236}">
                <a16:creationId xmlns:a16="http://schemas.microsoft.com/office/drawing/2014/main" id="{FA37D25D-F86B-BB89-2157-1E27D2C6086F}"/>
              </a:ext>
            </a:extLst>
          </p:cNvPr>
          <p:cNvSpPr>
            <a:spLocks noMove="1" noResize="1"/>
          </p:cNvSpPr>
          <p:nvPr/>
        </p:nvSpPr>
        <p:spPr>
          <a:xfrm rot="10800009" flipH="1">
            <a:off x="0" y="6400781"/>
            <a:ext cx="12191996" cy="456770"/>
          </a:xfrm>
          <a:prstGeom prst="rect">
            <a:avLst/>
          </a:prstGeom>
          <a:gradFill>
            <a:gsLst>
              <a:gs pos="0">
                <a:srgbClr val="156082"/>
              </a:gs>
              <a:gs pos="100000">
                <a:srgbClr val="000000"/>
              </a:gs>
            </a:gsLst>
            <a:lin ang="102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11" name="Rectangle 40">
            <a:extLst>
              <a:ext uri="{FF2B5EF4-FFF2-40B4-BE49-F238E27FC236}">
                <a16:creationId xmlns:a16="http://schemas.microsoft.com/office/drawing/2014/main" id="{C68D8577-553C-E518-647D-A2C3C801735A}"/>
              </a:ext>
            </a:extLst>
          </p:cNvPr>
          <p:cNvSpPr>
            <a:spLocks noMove="1" noResize="1"/>
          </p:cNvSpPr>
          <p:nvPr/>
        </p:nvSpPr>
        <p:spPr>
          <a:xfrm flipH="1">
            <a:off x="0" y="6400800"/>
            <a:ext cx="8153393" cy="45677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rgbClr val="104862"/>
              </a:gs>
            </a:gsLst>
            <a:lin ang="17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7BC33A8-C8EC-F319-20DA-2D5A1B249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525" y="2750728"/>
            <a:ext cx="5014172" cy="262130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05AD635-6F47-82C6-0A56-BDAC372F3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941" y="2750728"/>
            <a:ext cx="4975940" cy="262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070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9">
            <a:extLst>
              <a:ext uri="{FF2B5EF4-FFF2-40B4-BE49-F238E27FC236}">
                <a16:creationId xmlns:a16="http://schemas.microsoft.com/office/drawing/2014/main" id="{0504DF56-1519-DBEA-F6B4-6632F12DE85B}"/>
              </a:ext>
            </a:extLst>
          </p:cNvPr>
          <p:cNvGrpSpPr/>
          <p:nvPr/>
        </p:nvGrpSpPr>
        <p:grpSpPr>
          <a:xfrm>
            <a:off x="454742" y="10733"/>
            <a:ext cx="527709" cy="5860032"/>
            <a:chOff x="325727" y="9"/>
            <a:chExt cx="527709" cy="5860032"/>
          </a:xfrm>
        </p:grpSpPr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737A242E-04EA-8E35-7684-0BAC2995BD0C}"/>
                </a:ext>
              </a:extLst>
            </p:cNvPr>
            <p:cNvSpPr/>
            <p:nvPr/>
          </p:nvSpPr>
          <p:spPr>
            <a:xfrm rot="10799991">
              <a:off x="326047" y="5700963"/>
              <a:ext cx="527389" cy="159078"/>
            </a:xfrm>
            <a:prstGeom prst="rect">
              <a:avLst/>
            </a:prstGeom>
            <a:solidFill>
              <a:srgbClr val="0F9ED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  <p:sp>
          <p:nvSpPr>
            <p:cNvPr id="13" name="Rectangle 30">
              <a:extLst>
                <a:ext uri="{FF2B5EF4-FFF2-40B4-BE49-F238E27FC236}">
                  <a16:creationId xmlns:a16="http://schemas.microsoft.com/office/drawing/2014/main" id="{2350470A-EB83-5403-85C5-1BB8888C0BD7}"/>
                </a:ext>
              </a:extLst>
            </p:cNvPr>
            <p:cNvSpPr/>
            <p:nvPr/>
          </p:nvSpPr>
          <p:spPr>
            <a:xfrm rot="5400013" flipH="1" flipV="1">
              <a:off x="-2215075" y="2540811"/>
              <a:ext cx="5608993" cy="527389"/>
            </a:xfrm>
            <a:prstGeom prst="rect">
              <a:avLst/>
            </a:prstGeom>
            <a:solidFill>
              <a:srgbClr val="0F9ED5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Aptos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F9AD479-02DB-7AEC-B1EE-DA3C5F2FE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880" y="365125"/>
            <a:ext cx="10515600" cy="1460500"/>
          </a:xfrm>
          <a:solidFill>
            <a:schemeClr val="bg1"/>
          </a:solidFill>
        </p:spPr>
        <p:txBody>
          <a:bodyPr/>
          <a:lstStyle/>
          <a:p>
            <a:r>
              <a:rPr lang="de-DE" dirty="0"/>
              <a:t>Explorative Data Analysis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6EE179-B323-87B3-DE6D-0DD06FBB6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8880" y="1825625"/>
            <a:ext cx="10515600" cy="905060"/>
          </a:xfrm>
          <a:solidFill>
            <a:schemeClr val="bg1"/>
          </a:solidFill>
        </p:spPr>
        <p:txBody>
          <a:bodyPr/>
          <a:lstStyle/>
          <a:p>
            <a:r>
              <a:rPr lang="de-DE" dirty="0" err="1"/>
              <a:t>Obviously</a:t>
            </a:r>
            <a:r>
              <a:rPr lang="de-DE" dirty="0"/>
              <a:t> </a:t>
            </a:r>
            <a:r>
              <a:rPr lang="de-DE" dirty="0" err="1"/>
              <a:t>missing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DWD (</a:t>
            </a:r>
            <a:r>
              <a:rPr lang="de-DE" dirty="0" err="1"/>
              <a:t>value</a:t>
            </a:r>
            <a:r>
              <a:rPr lang="de-DE" dirty="0"/>
              <a:t>: -999), also </a:t>
            </a:r>
            <a:r>
              <a:rPr lang="de-DE" dirty="0" err="1"/>
              <a:t>rarely</a:t>
            </a:r>
            <a:r>
              <a:rPr lang="de-DE" dirty="0"/>
              <a:t> implausible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solar </a:t>
            </a:r>
            <a:r>
              <a:rPr lang="de-DE" dirty="0" err="1"/>
              <a:t>radiation</a:t>
            </a:r>
            <a:r>
              <a:rPr lang="de-DE" dirty="0"/>
              <a:t> (</a:t>
            </a:r>
            <a:r>
              <a:rPr lang="de-DE" dirty="0" err="1"/>
              <a:t>value</a:t>
            </a:r>
            <a:r>
              <a:rPr lang="de-DE" dirty="0"/>
              <a:t>: 0 (J/cm²))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713799D-8027-7156-0CBE-A835D7E8E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039" y="2751036"/>
            <a:ext cx="4782886" cy="2574559"/>
          </a:xfrm>
          <a:prstGeom prst="rect">
            <a:avLst/>
          </a:prstGeom>
        </p:spPr>
      </p:pic>
      <p:pic>
        <p:nvPicPr>
          <p:cNvPr id="5" name="Picture 4" descr="A graph showing a number of distribution&#10;&#10;Description automatically generated">
            <a:extLst>
              <a:ext uri="{FF2B5EF4-FFF2-40B4-BE49-F238E27FC236}">
                <a16:creationId xmlns:a16="http://schemas.microsoft.com/office/drawing/2014/main" id="{4D486755-C00A-1422-B953-C3359801F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055" y="2685244"/>
            <a:ext cx="4932683" cy="2687243"/>
          </a:xfrm>
          <a:prstGeom prst="rect">
            <a:avLst/>
          </a:prstGeom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73030116-5B22-51BD-5C75-07F22F793793}"/>
              </a:ext>
            </a:extLst>
          </p:cNvPr>
          <p:cNvCxnSpPr>
            <a:cxnSpLocks/>
          </p:cNvCxnSpPr>
          <p:nvPr/>
        </p:nvCxnSpPr>
        <p:spPr>
          <a:xfrm flipV="1">
            <a:off x="2216947" y="5071843"/>
            <a:ext cx="685687" cy="50750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606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12E170-FF39-EB1E-4B95-FFCF7BAEA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20" y="400298"/>
            <a:ext cx="4331674" cy="1325559"/>
          </a:xfrm>
        </p:spPr>
        <p:txBody>
          <a:bodyPr/>
          <a:lstStyle/>
          <a:p>
            <a:r>
              <a:rPr lang="de-DE" dirty="0"/>
              <a:t>Data Imputation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E8D0B1-381F-B6C5-387A-7E40865B3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14" y="1828682"/>
            <a:ext cx="7081911" cy="755869"/>
          </a:xfrm>
        </p:spPr>
        <p:txBody>
          <a:bodyPr/>
          <a:lstStyle/>
          <a:p>
            <a:pPr marL="0" indent="0">
              <a:buNone/>
            </a:pPr>
            <a:r>
              <a:rPr lang="de-DE" sz="2400" dirty="0"/>
              <a:t>Mean </a:t>
            </a:r>
            <a:r>
              <a:rPr lang="de-DE" sz="2400" dirty="0" err="1"/>
              <a:t>of</a:t>
            </a:r>
            <a:r>
              <a:rPr lang="de-DE" sz="2400" dirty="0"/>
              <a:t> median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column</a:t>
            </a:r>
            <a:r>
              <a:rPr lang="de-DE" sz="2400" dirty="0"/>
              <a:t> and median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row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used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imputation</a:t>
            </a:r>
            <a:endParaRPr lang="de-DE" sz="2400" dirty="0"/>
          </a:p>
          <a:p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5EA7BFA-49E5-D4D1-AA13-C3CF91D6AEAF}"/>
              </a:ext>
            </a:extLst>
          </p:cNvPr>
          <p:cNvSpPr txBox="1"/>
          <p:nvPr/>
        </p:nvSpPr>
        <p:spPr>
          <a:xfrm>
            <a:off x="410814" y="5715298"/>
            <a:ext cx="3592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Slope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imputation</a:t>
            </a:r>
            <a:r>
              <a:rPr lang="de-DE" dirty="0"/>
              <a:t>:	 0.002</a:t>
            </a:r>
          </a:p>
          <a:p>
            <a:r>
              <a:rPr lang="de-DE" dirty="0" err="1"/>
              <a:t>Slope</a:t>
            </a:r>
            <a:r>
              <a:rPr lang="de-DE" dirty="0"/>
              <a:t> after </a:t>
            </a:r>
            <a:r>
              <a:rPr lang="de-DE" dirty="0" err="1"/>
              <a:t>imputation</a:t>
            </a:r>
            <a:r>
              <a:rPr lang="de-DE" dirty="0"/>
              <a:t>:	-0.004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A3C0564-008E-AB06-0447-8D7B4C7CB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36" y="2804386"/>
            <a:ext cx="5879756" cy="2726246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DFEDAED-EA56-2173-DFC8-2630B7E210AE}"/>
              </a:ext>
            </a:extLst>
          </p:cNvPr>
          <p:cNvSpPr/>
          <p:nvPr/>
        </p:nvSpPr>
        <p:spPr>
          <a:xfrm>
            <a:off x="2224871" y="3108142"/>
            <a:ext cx="365760" cy="242158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1129FE-616B-AEC1-D777-E633B57A5FAB}"/>
              </a:ext>
            </a:extLst>
          </p:cNvPr>
          <p:cNvSpPr/>
          <p:nvPr/>
        </p:nvSpPr>
        <p:spPr>
          <a:xfrm>
            <a:off x="1324316" y="3348111"/>
            <a:ext cx="4865468" cy="28538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tangle 38">
            <a:extLst>
              <a:ext uri="{FF2B5EF4-FFF2-40B4-BE49-F238E27FC236}">
                <a16:creationId xmlns:a16="http://schemas.microsoft.com/office/drawing/2014/main" id="{8B894A50-9830-EC44-F2E2-3CFA76ED439A}"/>
              </a:ext>
            </a:extLst>
          </p:cNvPr>
          <p:cNvSpPr>
            <a:spLocks noMove="1" noResize="1"/>
          </p:cNvSpPr>
          <p:nvPr/>
        </p:nvSpPr>
        <p:spPr>
          <a:xfrm rot="10800009" flipH="1">
            <a:off x="0" y="6400781"/>
            <a:ext cx="12191996" cy="456770"/>
          </a:xfrm>
          <a:prstGeom prst="rect">
            <a:avLst/>
          </a:prstGeom>
          <a:gradFill>
            <a:gsLst>
              <a:gs pos="0">
                <a:srgbClr val="156082"/>
              </a:gs>
              <a:gs pos="100000">
                <a:srgbClr val="000000"/>
              </a:gs>
            </a:gsLst>
            <a:lin ang="102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20" name="Rectangle 40">
            <a:extLst>
              <a:ext uri="{FF2B5EF4-FFF2-40B4-BE49-F238E27FC236}">
                <a16:creationId xmlns:a16="http://schemas.microsoft.com/office/drawing/2014/main" id="{D6652104-86D7-C129-6335-01BE799A2A32}"/>
              </a:ext>
            </a:extLst>
          </p:cNvPr>
          <p:cNvSpPr>
            <a:spLocks noMove="1" noResize="1"/>
          </p:cNvSpPr>
          <p:nvPr/>
        </p:nvSpPr>
        <p:spPr>
          <a:xfrm flipH="1">
            <a:off x="0" y="6400800"/>
            <a:ext cx="8153393" cy="45677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rgbClr val="104862"/>
              </a:gs>
            </a:gsLst>
            <a:lin ang="17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3D787D4-9C0E-92A5-F29C-B840CD240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142" y="2804386"/>
            <a:ext cx="5375311" cy="290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566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B69D60-BFE0-458F-7AC3-BD7E0D40A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Excerpt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Dataframe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8FDF096-B848-C023-8AC9-B59B6057E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29" y="1516672"/>
            <a:ext cx="10994941" cy="470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101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350D1F-5EFE-97FE-07BC-ADADB97DB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Trends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7D8ACEE9-7A96-12D7-FC90-5A05820A3A09}"/>
              </a:ext>
            </a:extLst>
          </p:cNvPr>
          <p:cNvSpPr txBox="1">
            <a:spLocks/>
          </p:cNvSpPr>
          <p:nvPr/>
        </p:nvSpPr>
        <p:spPr>
          <a:xfrm>
            <a:off x="838200" y="145986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 err="1"/>
              <a:t>Cumulative</a:t>
            </a:r>
            <a:r>
              <a:rPr lang="de-DE" sz="2400" dirty="0"/>
              <a:t> </a:t>
            </a:r>
            <a:r>
              <a:rPr lang="de-DE" sz="2400" dirty="0" err="1"/>
              <a:t>area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solar </a:t>
            </a:r>
            <a:r>
              <a:rPr lang="de-DE" sz="2400" dirty="0" err="1"/>
              <a:t>modules</a:t>
            </a:r>
            <a:endParaRPr lang="de-DE" sz="2400" dirty="0"/>
          </a:p>
          <a:p>
            <a:r>
              <a:rPr lang="de-DE" sz="2400" dirty="0"/>
              <a:t>Summer-Peaks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produced</a:t>
            </a:r>
            <a:r>
              <a:rPr lang="de-DE" sz="2400" dirty="0"/>
              <a:t> solar </a:t>
            </a:r>
            <a:r>
              <a:rPr lang="de-DE" sz="2400" dirty="0" err="1"/>
              <a:t>energy</a:t>
            </a:r>
            <a:r>
              <a:rPr lang="de-DE" sz="2400" dirty="0"/>
              <a:t> (May-August)</a:t>
            </a:r>
          </a:p>
          <a:p>
            <a:r>
              <a:rPr lang="de-DE" sz="2400" dirty="0" err="1"/>
              <a:t>Presumed</a:t>
            </a:r>
            <a:r>
              <a:rPr lang="de-DE" sz="2400" dirty="0"/>
              <a:t> </a:t>
            </a:r>
            <a:r>
              <a:rPr lang="de-DE" sz="2400" dirty="0" err="1"/>
              <a:t>reason</a:t>
            </a:r>
            <a:r>
              <a:rPr lang="de-DE" sz="2400" dirty="0"/>
              <a:t>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technical</a:t>
            </a:r>
            <a:r>
              <a:rPr lang="de-DE" sz="2400" dirty="0"/>
              <a:t> </a:t>
            </a:r>
            <a:r>
              <a:rPr lang="de-DE" sz="2400" dirty="0" err="1"/>
              <a:t>details</a:t>
            </a:r>
            <a:r>
              <a:rPr lang="de-DE" sz="2400" dirty="0"/>
              <a:t> </a:t>
            </a:r>
            <a:r>
              <a:rPr lang="de-DE" sz="2400" dirty="0" err="1"/>
              <a:t>about</a:t>
            </a:r>
            <a:r>
              <a:rPr lang="de-DE" sz="2400" dirty="0"/>
              <a:t> </a:t>
            </a:r>
            <a:r>
              <a:rPr lang="de-DE" sz="2400" dirty="0" err="1"/>
              <a:t>measuring</a:t>
            </a:r>
            <a:r>
              <a:rPr lang="de-DE" sz="2400" dirty="0"/>
              <a:t> and </a:t>
            </a:r>
            <a:r>
              <a:rPr lang="de-DE" sz="2400" dirty="0" err="1"/>
              <a:t>usage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power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06AD3F7-D6B4-3B63-B644-AFC95E803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816" y="2785428"/>
            <a:ext cx="8274367" cy="404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46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8">
            <a:extLst>
              <a:ext uri="{FF2B5EF4-FFF2-40B4-BE49-F238E27FC236}">
                <a16:creationId xmlns:a16="http://schemas.microsoft.com/office/drawing/2014/main" id="{2C8D3161-3E59-9144-EE1F-56DDA23C5EF8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156082">
                  <a:alpha val="11000"/>
                </a:srgbClr>
              </a:gs>
            </a:gsLst>
            <a:lin ang="7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3" name="Rectangle 39">
            <a:extLst>
              <a:ext uri="{FF2B5EF4-FFF2-40B4-BE49-F238E27FC236}">
                <a16:creationId xmlns:a16="http://schemas.microsoft.com/office/drawing/2014/main" id="{11B73F4F-21CB-7EBA-647D-05BA7EC07A19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638622" y="639280"/>
            <a:ext cx="6858000" cy="557944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104862"/>
              </a:gs>
            </a:gsLst>
            <a:lin ang="30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4" name="Rectangle 40">
            <a:extLst>
              <a:ext uri="{FF2B5EF4-FFF2-40B4-BE49-F238E27FC236}">
                <a16:creationId xmlns:a16="http://schemas.microsoft.com/office/drawing/2014/main" id="{FA483C74-F983-43F9-FFBE-A5359296A630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393211" y="395203"/>
            <a:ext cx="6346210" cy="557608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156082">
                  <a:alpha val="0"/>
                </a:srgbClr>
              </a:gs>
            </a:gsLst>
            <a:lin ang="1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5" name="Rectangle 41">
            <a:extLst>
              <a:ext uri="{FF2B5EF4-FFF2-40B4-BE49-F238E27FC236}">
                <a16:creationId xmlns:a16="http://schemas.microsoft.com/office/drawing/2014/main" id="{0298AA48-294B-1055-3515-D76170BAEA7C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1528904" y="2818968"/>
            <a:ext cx="2501981" cy="5576084"/>
          </a:xfrm>
          <a:prstGeom prst="rect">
            <a:avLst/>
          </a:prstGeom>
          <a:gradFill>
            <a:gsLst>
              <a:gs pos="0">
                <a:srgbClr val="156082">
                  <a:alpha val="29000"/>
                </a:srgbClr>
              </a:gs>
              <a:gs pos="100000">
                <a:srgbClr val="000000">
                  <a:alpha val="30000"/>
                </a:srgbClr>
              </a:gs>
            </a:gsLst>
            <a:lin ang="7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6" name="Rectangle 42">
            <a:extLst>
              <a:ext uri="{FF2B5EF4-FFF2-40B4-BE49-F238E27FC236}">
                <a16:creationId xmlns:a16="http://schemas.microsoft.com/office/drawing/2014/main" id="{08DB6CE4-D861-5688-8B27-66E5B428DCE4}"/>
              </a:ext>
            </a:extLst>
          </p:cNvPr>
          <p:cNvSpPr>
            <a:spLocks noMove="1" noResize="1"/>
          </p:cNvSpPr>
          <p:nvPr/>
        </p:nvSpPr>
        <p:spPr>
          <a:xfrm rot="5399996" flipH="1">
            <a:off x="-425110" y="852792"/>
            <a:ext cx="6858000" cy="515241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156082">
                  <a:alpha val="11000"/>
                </a:srgbClr>
              </a:gs>
            </a:gsLst>
            <a:lin ang="78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Apto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3334300-2F57-3FE7-621D-3D97E7BFC4CA}"/>
              </a:ext>
            </a:extLst>
          </p:cNvPr>
          <p:cNvSpPr txBox="1"/>
          <p:nvPr/>
        </p:nvSpPr>
        <p:spPr>
          <a:xfrm>
            <a:off x="12234" y="1799301"/>
            <a:ext cx="5690475" cy="310699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0" cap="none" spc="0" baseline="0" dirty="0">
                <a:solidFill>
                  <a:srgbClr val="F2F2F2"/>
                </a:solidFill>
                <a:uFillTx/>
                <a:latin typeface="Aptos Display"/>
                <a:cs typeface="Aldhabi" pitchFamily="2"/>
              </a:rPr>
              <a:t>Modeling of  Actual Solar Energy Power Generation with machine learning</a:t>
            </a:r>
            <a:endParaRPr lang="en-US" sz="2400" b="1" i="0" u="none" strike="noStrike" kern="1200" cap="none" spc="0" baseline="0" dirty="0">
              <a:solidFill>
                <a:srgbClr val="F2F2F2"/>
              </a:solidFill>
              <a:uFillTx/>
              <a:latin typeface="Aptos Display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2152512B-BBD3-3B6A-C53C-20B8A0F8F52E}"/>
              </a:ext>
            </a:extLst>
          </p:cNvPr>
          <p:cNvSpPr txBox="1"/>
          <p:nvPr/>
        </p:nvSpPr>
        <p:spPr>
          <a:xfrm>
            <a:off x="6095993" y="250399"/>
            <a:ext cx="5527767" cy="386779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Aldhabi" pitchFamily="2"/>
                <a:cs typeface="Aldhabi" pitchFamily="2"/>
              </a:rPr>
              <a:t> </a:t>
            </a:r>
            <a:r>
              <a:rPr lang="en-US" sz="2400" b="1" i="0" u="none" strike="noStrike" kern="1200" cap="none" spc="0" baseline="0">
                <a:solidFill>
                  <a:srgbClr val="104862"/>
                </a:solidFill>
                <a:uFillTx/>
                <a:latin typeface="Aptos Display"/>
                <a:cs typeface="Aldhabi" pitchFamily="2"/>
              </a:rPr>
              <a:t>Regression Models(WO PCA/W PCA) :</a:t>
            </a:r>
          </a:p>
          <a:p>
            <a:pPr marL="342900" marR="0" lvl="0" indent="-342900" algn="l" defTabSz="914400" rtl="0" fontAlgn="auto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104862"/>
                </a:solidFill>
                <a:uFillTx/>
                <a:latin typeface="Aptos Display"/>
                <a:cs typeface="Aldhabi" pitchFamily="2"/>
              </a:rPr>
              <a:t> Linear Regression</a:t>
            </a:r>
          </a:p>
          <a:p>
            <a:pPr marL="342900" marR="0" lvl="0" indent="-342900" algn="l" defTabSz="914400" rtl="0" fontAlgn="auto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104862"/>
                </a:solidFill>
                <a:uFillTx/>
                <a:latin typeface="Aptos Display"/>
                <a:cs typeface="Aldhabi" pitchFamily="2"/>
              </a:rPr>
              <a:t> KNN Regression</a:t>
            </a:r>
          </a:p>
          <a:p>
            <a:pPr marL="342900" marR="0" lvl="0" indent="-342900" algn="l" defTabSz="914400" rtl="0" fontAlgn="auto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104862"/>
                </a:solidFill>
                <a:uFillTx/>
                <a:latin typeface="Aptos Display"/>
                <a:cs typeface="Aldhabi" pitchFamily="2"/>
              </a:rPr>
              <a:t> Ridge Regression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104862"/>
                </a:solidFill>
                <a:uFillTx/>
                <a:latin typeface="Aptos Display"/>
                <a:cs typeface="Aldhabi" pitchFamily="2"/>
              </a:rPr>
              <a:t> Lasso Regression</a:t>
            </a:r>
          </a:p>
          <a:p>
            <a:pPr marL="342900" marR="0" lvl="0" indent="-342900" algn="l" defTabSz="914400" rtl="0" fontAlgn="auto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104862"/>
                </a:solidFill>
                <a:uFillTx/>
                <a:latin typeface="Aptos Display"/>
                <a:cs typeface="Aldhabi" pitchFamily="2"/>
              </a:rPr>
              <a:t> Support Vector Machine Regression</a:t>
            </a:r>
          </a:p>
          <a:p>
            <a:pPr marL="342900" marR="0" lvl="0" indent="-342900" algn="l" defTabSz="914400" rtl="0" fontAlgn="auto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104862"/>
                </a:solidFill>
                <a:uFillTx/>
                <a:latin typeface="Aptos Display"/>
                <a:cs typeface="Aldhabi" pitchFamily="2"/>
              </a:rPr>
              <a:t> Decision Tree Regression</a:t>
            </a:r>
          </a:p>
          <a:p>
            <a:pPr marL="342900" marR="0" lvl="0" indent="-342900" algn="l" defTabSz="914400" rtl="0" fontAlgn="auto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104862"/>
                </a:solidFill>
                <a:uFillTx/>
                <a:latin typeface="Aptos Display"/>
                <a:cs typeface="Aldhabi" pitchFamily="2"/>
              </a:rPr>
              <a:t> Random Forest Regression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EAF0951-6A69-679A-7BB5-ED3F179108E0}"/>
              </a:ext>
            </a:extLst>
          </p:cNvPr>
          <p:cNvSpPr txBox="1"/>
          <p:nvPr/>
        </p:nvSpPr>
        <p:spPr>
          <a:xfrm>
            <a:off x="6095993" y="4360279"/>
            <a:ext cx="5527767" cy="188571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342900" marR="0" lvl="0" indent="-342900" algn="l" defTabSz="914400" rtl="0" fontAlgn="auto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Aldhabi" pitchFamily="2"/>
                <a:cs typeface="Aldhabi" pitchFamily="2"/>
              </a:rPr>
              <a:t> </a:t>
            </a:r>
            <a:r>
              <a:rPr lang="en-US" sz="2400" b="1" i="0" u="none" strike="noStrike" kern="1200" cap="none" spc="0" baseline="0">
                <a:solidFill>
                  <a:srgbClr val="104862"/>
                </a:solidFill>
                <a:uFillTx/>
                <a:latin typeface="Aptos Display"/>
                <a:cs typeface="Aldhabi" pitchFamily="2"/>
              </a:rPr>
              <a:t>Non-Regression Models :</a:t>
            </a:r>
          </a:p>
          <a:p>
            <a:pPr marL="342900" marR="0" lvl="0" indent="-342900" algn="l" defTabSz="914400" rtl="0" fontAlgn="auto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104862"/>
                </a:solidFill>
                <a:uFillTx/>
                <a:latin typeface="Aldhabi" pitchFamily="2"/>
                <a:cs typeface="Aldhabi" pitchFamily="2"/>
              </a:rPr>
              <a:t>  </a:t>
            </a:r>
            <a:r>
              <a:rPr lang="en-US" sz="2400" b="1" i="0" u="none" strike="noStrike" kern="1200" cap="none" spc="0" baseline="0">
                <a:solidFill>
                  <a:srgbClr val="104862"/>
                </a:solidFill>
                <a:uFillTx/>
                <a:latin typeface="Aptos Display"/>
                <a:cs typeface="Aldhabi" pitchFamily="2"/>
              </a:rPr>
              <a:t>Sequential Neural Network</a:t>
            </a:r>
          </a:p>
          <a:p>
            <a:pPr marL="342900" marR="0" lvl="0" indent="-342900" algn="l" defTabSz="914400" rtl="0" fontAlgn="auto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104862"/>
                </a:solidFill>
                <a:uFillTx/>
                <a:latin typeface="Aptos Display"/>
                <a:cs typeface="Aldhabi" pitchFamily="2"/>
              </a:rPr>
              <a:t> GRU - Sequential  Neural Network</a:t>
            </a:r>
          </a:p>
          <a:p>
            <a:pPr marL="342900" marR="0" lvl="0" indent="-342900" algn="l" defTabSz="914400" rtl="0" fontAlgn="auto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104862"/>
                </a:solidFill>
                <a:uFillTx/>
                <a:latin typeface="Aldhabi" pitchFamily="2"/>
                <a:cs typeface="Aldhabi" pitchFamily="2"/>
              </a:rPr>
              <a:t>   </a:t>
            </a:r>
            <a:r>
              <a:rPr lang="en-US" sz="2400" b="1" i="0" u="none" strike="noStrike" kern="1200" cap="none" spc="0" baseline="0">
                <a:solidFill>
                  <a:srgbClr val="104862"/>
                </a:solidFill>
                <a:uFillTx/>
                <a:latin typeface="Aptos Display"/>
                <a:cs typeface="Aldhabi" pitchFamily="2"/>
              </a:rPr>
              <a:t>LSTM - Sequential Neural Network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1296</Words>
  <Application>Microsoft Office PowerPoint</Application>
  <PresentationFormat>Widescreen</PresentationFormat>
  <Paragraphs>213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Aldhabi</vt:lpstr>
      <vt:lpstr>-apple-system</vt:lpstr>
      <vt:lpstr>Aptos</vt:lpstr>
      <vt:lpstr>Aptos Display</vt:lpstr>
      <vt:lpstr>Arial</vt:lpstr>
      <vt:lpstr>Cambria Math</vt:lpstr>
      <vt:lpstr>Helvetica Neue Medium</vt:lpstr>
      <vt:lpstr>system-ui</vt:lpstr>
      <vt:lpstr>Wingdings</vt:lpstr>
      <vt:lpstr>Office Theme</vt:lpstr>
      <vt:lpstr>Production of Solar Energy in Bavaria</vt:lpstr>
      <vt:lpstr>Hypothesis</vt:lpstr>
      <vt:lpstr>Data Gathering</vt:lpstr>
      <vt:lpstr>Explorative Data Analysis</vt:lpstr>
      <vt:lpstr>Explorative Data Analysis</vt:lpstr>
      <vt:lpstr>Data Imputation</vt:lpstr>
      <vt:lpstr>Excerpt of Dataframe</vt:lpstr>
      <vt:lpstr>Trends within the data</vt:lpstr>
      <vt:lpstr>PowerPoint Presentation</vt:lpstr>
      <vt:lpstr>PowerPoint Presentation</vt:lpstr>
      <vt:lpstr>PowerPoint Presentation</vt:lpstr>
      <vt:lpstr>PowerPoint Presentation</vt:lpstr>
      <vt:lpstr>Apply Random Forest Regression Model on Train and Test DataFrame</vt:lpstr>
      <vt:lpstr>PowerPoint Presentation</vt:lpstr>
      <vt:lpstr>Prediction on Aimset (Year 2023)</vt:lpstr>
      <vt:lpstr>PowerPoint Presentation</vt:lpstr>
      <vt:lpstr>Check for stationarity of time series</vt:lpstr>
      <vt:lpstr>Key Concepts in ARIMA Time Series Analysis</vt:lpstr>
      <vt:lpstr>Estimate ARIMA(p,d,q) model Parameters</vt:lpstr>
      <vt:lpstr>Forecasting with ARIMA Models</vt:lpstr>
      <vt:lpstr>Model Diagnostics</vt:lpstr>
      <vt:lpstr>Use Cases</vt:lpstr>
      <vt:lpstr>Conclusion and Outlook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Mohammad Hussain Rajai</dc:creator>
  <cp:lastModifiedBy>Ramin Sadr</cp:lastModifiedBy>
  <cp:revision>17</cp:revision>
  <dcterms:created xsi:type="dcterms:W3CDTF">2024-03-21T06:44:04Z</dcterms:created>
  <dcterms:modified xsi:type="dcterms:W3CDTF">2024-03-21T16:40:34Z</dcterms:modified>
</cp:coreProperties>
</file>